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256" r:id="rId3"/>
    <p:sldId id="257" r:id="rId4"/>
    <p:sldId id="258" r:id="rId5"/>
    <p:sldId id="303" r:id="rId6"/>
    <p:sldId id="259" r:id="rId7"/>
    <p:sldId id="262" r:id="rId8"/>
    <p:sldId id="323" r:id="rId9"/>
    <p:sldId id="327" r:id="rId10"/>
    <p:sldId id="324" r:id="rId11"/>
    <p:sldId id="265" r:id="rId12"/>
    <p:sldId id="299" r:id="rId13"/>
    <p:sldId id="297" r:id="rId14"/>
    <p:sldId id="325" r:id="rId16"/>
    <p:sldId id="328" r:id="rId17"/>
    <p:sldId id="326" r:id="rId18"/>
    <p:sldId id="281" r:id="rId19"/>
  </p:sldIdLst>
  <p:sldSz cx="12192000" cy="6858000"/>
  <p:notesSz cx="6858000" cy="9144000"/>
  <p:embeddedFontLst>
    <p:embeddedFont>
      <p:font typeface="思源黑体" panose="020B0500000000090000" pitchFamily="34" charset="-122"/>
      <p:italic r:id="rId23"/>
    </p:embeddedFont>
    <p:embeddedFont>
      <p:font typeface="华文行楷" panose="02010800040101010101" pitchFamily="2" charset="-122"/>
      <p:regular r:id="rId24"/>
    </p:embeddedFont>
    <p:embeddedFont>
      <p:font typeface="华文隶书" panose="02010800040101010101" pitchFamily="2" charset="-122"/>
      <p:regular r:id="rId25"/>
    </p:embeddedFont>
    <p:embeddedFont>
      <p:font typeface="华文楷体" panose="02010600040101010101" pitchFamily="2" charset="-122"/>
      <p:regular r:id="rId26"/>
    </p:embeddedFont>
    <p:embeddedFont>
      <p:font typeface="楷体" panose="02010609060101010101" pitchFamily="49" charset="-122"/>
      <p:regular r:id="rId27"/>
    </p:embeddedFont>
    <p:embeddedFont>
      <p:font typeface="Calibri" panose="020F0502020204030204" charset="0"/>
      <p:regular r:id="rId28"/>
      <p:bold r:id="rId29"/>
      <p:italic r:id="rId30"/>
      <p:boldItalic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3" autoAdjust="0"/>
    <p:restoredTop sz="94660"/>
  </p:normalViewPr>
  <p:slideViewPr>
    <p:cSldViewPr snapToGrid="0">
      <p:cViewPr varScale="1">
        <p:scale>
          <a:sx n="108" d="100"/>
          <a:sy n="108" d="100"/>
        </p:scale>
        <p:origin x="188" y="6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40.xml"/><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D61B3A-E7F1-407C-A964-03237EC30CB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19BDF-7FFF-4586-A201-6E4E2E1DAE7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5158265-9648-489A-BCF9-0D31EC8EA942}" type="slidenum">
              <a:rPr lang="zh-CN" altLang="en-US" smtClean="0"/>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317" y="6356740"/>
            <a:ext cx="2383887" cy="342271"/>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5" t="36629" r="14445" b="35907"/>
          <a:stretch>
            <a:fillRect/>
          </a:stretch>
        </p:blipFill>
        <p:spPr>
          <a:xfrm>
            <a:off x="10307222" y="216970"/>
            <a:ext cx="1592729" cy="62117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F16DD7-6795-4212-A327-F2BD6B16E0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158265-9648-489A-BCF9-0D31EC8EA94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16DD7-6795-4212-A327-F2BD6B16E0D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58265-9648-489A-BCF9-0D31EC8EA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1.xml"/><Relationship Id="rId3" Type="http://schemas.openxmlformats.org/officeDocument/2006/relationships/image" Target="../media/image4.png"/><Relationship Id="rId2" Type="http://schemas.openxmlformats.org/officeDocument/2006/relationships/tags" Target="../tags/tag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hemeOverride" Target="../theme/themeOverride8.xml"/><Relationship Id="rId3" Type="http://schemas.openxmlformats.org/officeDocument/2006/relationships/tags" Target="../tags/tag30.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hemeOverride" Target="../theme/themeOverride9.xml"/><Relationship Id="rId6" Type="http://schemas.openxmlformats.org/officeDocument/2006/relationships/tags" Target="../tags/tag34.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6.xml"/><Relationship Id="rId5" Type="http://schemas.openxmlformats.org/officeDocument/2006/relationships/themeOverride" Target="../theme/themeOverride10.xml"/><Relationship Id="rId4" Type="http://schemas.openxmlformats.org/officeDocument/2006/relationships/tags" Target="../tags/tag35.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tags" Target="../tags/tag36.xml"/><Relationship Id="rId2" Type="http://schemas.openxmlformats.org/officeDocument/2006/relationships/image" Target="../media/image2.png"/><Relationship Id="rId11" Type="http://schemas.openxmlformats.org/officeDocument/2006/relationships/slideLayout" Target="../slideLayouts/slideLayout6.xml"/><Relationship Id="rId10" Type="http://schemas.openxmlformats.org/officeDocument/2006/relationships/themeOverride" Target="../theme/themeOverride1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tags" Target="../tags/tag39.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7" Type="http://schemas.openxmlformats.org/officeDocument/2006/relationships/slideLayout" Target="../slideLayouts/slideLayout2.xml"/><Relationship Id="rId26" Type="http://schemas.openxmlformats.org/officeDocument/2006/relationships/themeOverride" Target="../theme/themeOverride2.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3.xml"/><Relationship Id="rId2" Type="http://schemas.openxmlformats.org/officeDocument/2006/relationships/image" Target="../media/image6.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hemeOverride" Target="../theme/themeOverride4.xml"/><Relationship Id="rId3" Type="http://schemas.openxmlformats.org/officeDocument/2006/relationships/tags" Target="../tags/tag26.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5.xml"/><Relationship Id="rId2" Type="http://schemas.openxmlformats.org/officeDocument/2006/relationships/image" Target="../media/image6.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hemeOverride" Target="../theme/themeOverride6.xml"/><Relationship Id="rId1" Type="http://schemas.openxmlformats.org/officeDocument/2006/relationships/tags" Target="../tags/tag2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hemeOverride" Target="../theme/themeOverride7.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944" y="0"/>
            <a:ext cx="12190111" cy="6858000"/>
          </a:xfrm>
          <a:prstGeom prst="rect">
            <a:avLst/>
          </a:prstGeom>
          <a:gradFill>
            <a:gsLst>
              <a:gs pos="77000">
                <a:schemeClr val="accent2">
                  <a:alpha val="0"/>
                </a:schemeClr>
              </a:gs>
              <a:gs pos="77000">
                <a:schemeClr val="accent2"/>
              </a:gs>
            </a:gsLst>
            <a:lin ang="0" scaled="1"/>
          </a:gradFill>
        </p:spPr>
      </p:pic>
      <p:sp>
        <p:nvSpPr>
          <p:cNvPr id="17" name="矩形 16"/>
          <p:cNvSpPr/>
          <p:nvPr/>
        </p:nvSpPr>
        <p:spPr>
          <a:xfrm>
            <a:off x="0" y="0"/>
            <a:ext cx="12192000" cy="6884324"/>
          </a:xfrm>
          <a:prstGeom prst="rect">
            <a:avLst/>
          </a:prstGeom>
          <a:gradFill>
            <a:gsLst>
              <a:gs pos="76000">
                <a:schemeClr val="bg1">
                  <a:alpha val="0"/>
                </a:schemeClr>
              </a:gs>
              <a:gs pos="63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363418" y="-651026"/>
            <a:ext cx="8160051" cy="8160051"/>
          </a:xfrm>
          <a:prstGeom prst="ellipse">
            <a:avLst/>
          </a:prstGeom>
          <a:noFill/>
          <a:ln>
            <a:gradFill flip="none" rotWithShape="1">
              <a:gsLst>
                <a:gs pos="77000">
                  <a:schemeClr val="accent2">
                    <a:alpha val="0"/>
                  </a:schemeClr>
                </a:gs>
                <a:gs pos="77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0" y="2269561"/>
            <a:ext cx="8942591" cy="1754326"/>
          </a:xfrm>
          <a:prstGeom prst="rect">
            <a:avLst/>
          </a:prstGeom>
          <a:noFill/>
        </p:spPr>
        <p:txBody>
          <a:bodyPr wrap="square" rtlCol="0">
            <a:spAutoFit/>
          </a:bodyPr>
          <a:lstStyle/>
          <a:p>
            <a:r>
              <a:rPr lang="zh-CN" altLang="en-US" sz="5400" spc="600" dirty="0">
                <a:solidFill>
                  <a:schemeClr val="accent1"/>
                </a:solidFill>
                <a:latin typeface="思源宋体 Heavy" panose="02020900000000000000" pitchFamily="18" charset="-122"/>
                <a:ea typeface="思源宋体 Heavy" panose="02020900000000000000" pitchFamily="18" charset="-122"/>
                <a:cs typeface="+mn-ea"/>
                <a:sym typeface="思源黑体" panose="020B0500000000090000" pitchFamily="34" charset="-122"/>
              </a:rPr>
              <a:t>       </a:t>
            </a:r>
            <a:r>
              <a:rPr lang="zh-CN" altLang="en-US" sz="5400" spc="600" dirty="0">
                <a:solidFill>
                  <a:schemeClr val="accent1"/>
                </a:solidFill>
                <a:latin typeface="华文行楷" panose="02010800040101010101" pitchFamily="2" charset="-122"/>
                <a:ea typeface="华文行楷" panose="02010800040101010101" pitchFamily="2" charset="-122"/>
                <a:cs typeface="+mn-ea"/>
                <a:sym typeface="思源黑体" panose="020B0500000000090000" pitchFamily="34" charset="-122"/>
              </a:rPr>
              <a:t>网络舆论</a:t>
            </a:r>
            <a:endParaRPr lang="en-US" altLang="zh-CN" sz="5400" spc="600" dirty="0">
              <a:solidFill>
                <a:schemeClr val="accent1"/>
              </a:solidFill>
              <a:latin typeface="华文行楷" panose="02010800040101010101" pitchFamily="2" charset="-122"/>
              <a:ea typeface="华文行楷" panose="02010800040101010101" pitchFamily="2" charset="-122"/>
              <a:cs typeface="+mn-ea"/>
              <a:sym typeface="思源黑体" panose="020B0500000000090000" pitchFamily="34" charset="-122"/>
            </a:endParaRPr>
          </a:p>
          <a:p>
            <a:r>
              <a:rPr lang="zh-CN" altLang="en-US" sz="5400" spc="600" dirty="0">
                <a:solidFill>
                  <a:schemeClr val="tx1">
                    <a:lumMod val="85000"/>
                    <a:lumOff val="15000"/>
                  </a:schemeClr>
                </a:solidFill>
                <a:latin typeface="华文行楷" panose="02010800040101010101" pitchFamily="2" charset="-122"/>
                <a:ea typeface="华文行楷" panose="02010800040101010101" pitchFamily="2" charset="-122"/>
                <a:cs typeface="+mn-ea"/>
                <a:sym typeface="思源黑体" panose="020B0500000000090000" pitchFamily="34" charset="-122"/>
              </a:rPr>
              <a:t>对观众观影行为的影响</a:t>
            </a:r>
            <a:endParaRPr lang="zh-CN" altLang="en-US" sz="5400" spc="600" dirty="0">
              <a:solidFill>
                <a:schemeClr val="tx1">
                  <a:lumMod val="85000"/>
                  <a:lumOff val="15000"/>
                </a:schemeClr>
              </a:solidFill>
              <a:latin typeface="华文行楷" panose="02010800040101010101" pitchFamily="2" charset="-122"/>
              <a:ea typeface="华文行楷" panose="02010800040101010101" pitchFamily="2" charset="-122"/>
              <a:cs typeface="+mn-ea"/>
              <a:sym typeface="思源黑体" panose="020B0500000000090000" pitchFamily="34" charset="-122"/>
            </a:endParaRPr>
          </a:p>
        </p:txBody>
      </p:sp>
      <p:sp>
        <p:nvSpPr>
          <p:cNvPr id="6" name="任意多边形: 形状 17"/>
          <p:cNvSpPr/>
          <p:nvPr/>
        </p:nvSpPr>
        <p:spPr>
          <a:xfrm>
            <a:off x="6261100" y="0"/>
            <a:ext cx="5930900" cy="6894372"/>
          </a:xfrm>
          <a:custGeom>
            <a:avLst/>
            <a:gdLst>
              <a:gd name="connsiteX0" fmla="*/ 0 w 4934423"/>
              <a:gd name="connsiteY0" fmla="*/ 0 h 6858000"/>
              <a:gd name="connsiteX1" fmla="*/ 4934423 w 4934423"/>
              <a:gd name="connsiteY1" fmla="*/ 0 h 6858000"/>
              <a:gd name="connsiteX2" fmla="*/ 4934423 w 4934423"/>
              <a:gd name="connsiteY2" fmla="*/ 6858000 h 6858000"/>
              <a:gd name="connsiteX3" fmla="*/ 0 w 4934423"/>
              <a:gd name="connsiteY3" fmla="*/ 6858000 h 6858000"/>
              <a:gd name="connsiteX4" fmla="*/ 159373 w 4934423"/>
              <a:gd name="connsiteY4" fmla="*/ 6706052 h 6858000"/>
              <a:gd name="connsiteX5" fmla="*/ 1516772 w 4934423"/>
              <a:gd name="connsiteY5" fmla="*/ 3429000 h 6858000"/>
              <a:gd name="connsiteX6" fmla="*/ 159373 w 4934423"/>
              <a:gd name="connsiteY6" fmla="*/ 151948 h 6858000"/>
              <a:gd name="connsiteX7" fmla="*/ 0 w 493442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34423" h="6858000">
                <a:moveTo>
                  <a:pt x="0" y="0"/>
                </a:moveTo>
                <a:lnTo>
                  <a:pt x="4934423" y="0"/>
                </a:lnTo>
                <a:lnTo>
                  <a:pt x="4934423" y="6858000"/>
                </a:lnTo>
                <a:lnTo>
                  <a:pt x="0" y="6858000"/>
                </a:lnTo>
                <a:lnTo>
                  <a:pt x="159373" y="6706052"/>
                </a:lnTo>
                <a:cubicBezTo>
                  <a:pt x="998044" y="5867381"/>
                  <a:pt x="1516772" y="4708769"/>
                  <a:pt x="1516772" y="3429000"/>
                </a:cubicBezTo>
                <a:cubicBezTo>
                  <a:pt x="1516772" y="2149232"/>
                  <a:pt x="998044" y="990619"/>
                  <a:pt x="159373" y="151948"/>
                </a:cubicBezTo>
                <a:lnTo>
                  <a:pt x="0" y="0"/>
                </a:lnTo>
                <a:close/>
              </a:path>
            </a:pathLst>
          </a:custGeom>
          <a:gradFill flip="none" rotWithShape="1">
            <a:gsLst>
              <a:gs pos="0">
                <a:schemeClr val="accent1">
                  <a:alpha val="56000"/>
                </a:schemeClr>
              </a:gs>
              <a:gs pos="71000">
                <a:schemeClr val="accent1">
                  <a:alpha val="95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 name="直角三角形 20"/>
          <p:cNvSpPr/>
          <p:nvPr/>
        </p:nvSpPr>
        <p:spPr>
          <a:xfrm rot="5400000" flipH="1" flipV="1">
            <a:off x="1769272" y="-1424117"/>
            <a:ext cx="6821630" cy="9747817"/>
          </a:xfrm>
          <a:prstGeom prst="rtTriangle">
            <a:avLst/>
          </a:prstGeom>
          <a:gradFill>
            <a:gsLst>
              <a:gs pos="43000">
                <a:schemeClr val="tx2">
                  <a:lumMod val="20000"/>
                  <a:lumOff val="80000"/>
                  <a:alpha val="0"/>
                </a:schemeClr>
              </a:gs>
              <a:gs pos="100000">
                <a:schemeClr val="tx2">
                  <a:lumMod val="20000"/>
                  <a:lumOff val="80000"/>
                  <a:alpha val="4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7878008" y="4267893"/>
            <a:ext cx="3923593" cy="2783672"/>
            <a:chOff x="4659892" y="3664499"/>
            <a:chExt cx="3923593" cy="2783672"/>
          </a:xfrm>
          <a:solidFill>
            <a:schemeClr val="lt1">
              <a:alpha val="14000"/>
            </a:schemeClr>
          </a:solidFill>
        </p:grpSpPr>
        <p:sp>
          <p:nvSpPr>
            <p:cNvPr id="22" name="íṥḷíďe"/>
            <p:cNvSpPr/>
            <p:nvPr/>
          </p:nvSpPr>
          <p:spPr bwMode="auto">
            <a:xfrm>
              <a:off x="4659892" y="3664499"/>
              <a:ext cx="2119058" cy="2783672"/>
            </a:xfrm>
            <a:custGeom>
              <a:avLst/>
              <a:gdLst>
                <a:gd name="T0" fmla="*/ 28 w 321"/>
                <a:gd name="T1" fmla="*/ 93 h 333"/>
                <a:gd name="T2" fmla="*/ 99 w 321"/>
                <a:gd name="T3" fmla="*/ 68 h 333"/>
                <a:gd name="T4" fmla="*/ 108 w 321"/>
                <a:gd name="T5" fmla="*/ 34 h 333"/>
                <a:gd name="T6" fmla="*/ 298 w 321"/>
                <a:gd name="T7" fmla="*/ 303 h 333"/>
                <a:gd name="T8" fmla="*/ 0 w 321"/>
                <a:gd name="T9" fmla="*/ 333 h 333"/>
                <a:gd name="T10" fmla="*/ 181 w 321"/>
                <a:gd name="T11" fmla="*/ 68 h 333"/>
                <a:gd name="T12" fmla="*/ 193 w 321"/>
                <a:gd name="T13" fmla="*/ 50 h 333"/>
                <a:gd name="T14" fmla="*/ 181 w 321"/>
                <a:gd name="T15" fmla="*/ 92 h 333"/>
                <a:gd name="T16" fmla="*/ 193 w 321"/>
                <a:gd name="T17" fmla="*/ 106 h 333"/>
                <a:gd name="T18" fmla="*/ 181 w 321"/>
                <a:gd name="T19" fmla="*/ 92 h 333"/>
                <a:gd name="T20" fmla="*/ 187 w 321"/>
                <a:gd name="T21" fmla="*/ 87 h 333"/>
                <a:gd name="T22" fmla="*/ 187 w 321"/>
                <a:gd name="T23" fmla="*/ 71 h 333"/>
                <a:gd name="T24" fmla="*/ 205 w 321"/>
                <a:gd name="T25" fmla="*/ 64 h 333"/>
                <a:gd name="T26" fmla="*/ 217 w 321"/>
                <a:gd name="T27" fmla="*/ 46 h 333"/>
                <a:gd name="T28" fmla="*/ 205 w 321"/>
                <a:gd name="T29" fmla="*/ 89 h 333"/>
                <a:gd name="T30" fmla="*/ 217 w 321"/>
                <a:gd name="T31" fmla="*/ 103 h 333"/>
                <a:gd name="T32" fmla="*/ 205 w 321"/>
                <a:gd name="T33" fmla="*/ 89 h 333"/>
                <a:gd name="T34" fmla="*/ 211 w 321"/>
                <a:gd name="T35" fmla="*/ 83 h 333"/>
                <a:gd name="T36" fmla="*/ 211 w 321"/>
                <a:gd name="T37" fmla="*/ 67 h 333"/>
                <a:gd name="T38" fmla="*/ 57 w 321"/>
                <a:gd name="T39" fmla="*/ 127 h 333"/>
                <a:gd name="T40" fmla="*/ 69 w 321"/>
                <a:gd name="T41" fmla="*/ 109 h 333"/>
                <a:gd name="T42" fmla="*/ 57 w 321"/>
                <a:gd name="T43" fmla="*/ 190 h 333"/>
                <a:gd name="T44" fmla="*/ 69 w 321"/>
                <a:gd name="T45" fmla="*/ 205 h 333"/>
                <a:gd name="T46" fmla="*/ 57 w 321"/>
                <a:gd name="T47" fmla="*/ 190 h 333"/>
                <a:gd name="T48" fmla="*/ 63 w 321"/>
                <a:gd name="T49" fmla="*/ 185 h 333"/>
                <a:gd name="T50" fmla="*/ 63 w 321"/>
                <a:gd name="T51" fmla="*/ 169 h 333"/>
                <a:gd name="T52" fmla="*/ 57 w 321"/>
                <a:gd name="T53" fmla="*/ 166 h 333"/>
                <a:gd name="T54" fmla="*/ 69 w 321"/>
                <a:gd name="T55" fmla="*/ 149 h 333"/>
                <a:gd name="T56" fmla="*/ 57 w 321"/>
                <a:gd name="T57" fmla="*/ 131 h 333"/>
                <a:gd name="T58" fmla="*/ 69 w 321"/>
                <a:gd name="T59" fmla="*/ 144 h 333"/>
                <a:gd name="T60" fmla="*/ 57 w 321"/>
                <a:gd name="T61" fmla="*/ 131 h 333"/>
                <a:gd name="T62" fmla="*/ 145 w 321"/>
                <a:gd name="T63" fmla="*/ 184 h 333"/>
                <a:gd name="T64" fmla="*/ 145 w 321"/>
                <a:gd name="T65" fmla="*/ 162 h 333"/>
                <a:gd name="T66" fmla="*/ 137 w 321"/>
                <a:gd name="T67" fmla="*/ 294 h 333"/>
                <a:gd name="T68" fmla="*/ 154 w 321"/>
                <a:gd name="T69" fmla="*/ 272 h 333"/>
                <a:gd name="T70" fmla="*/ 137 w 321"/>
                <a:gd name="T71" fmla="*/ 245 h 333"/>
                <a:gd name="T72" fmla="*/ 154 w 321"/>
                <a:gd name="T73" fmla="*/ 265 h 333"/>
                <a:gd name="T74" fmla="*/ 137 w 321"/>
                <a:gd name="T75" fmla="*/ 245 h 333"/>
                <a:gd name="T76" fmla="*/ 145 w 321"/>
                <a:gd name="T77" fmla="*/ 239 h 333"/>
                <a:gd name="T78" fmla="*/ 145 w 321"/>
                <a:gd name="T79" fmla="*/ 217 h 333"/>
                <a:gd name="T80" fmla="*/ 137 w 321"/>
                <a:gd name="T81" fmla="*/ 212 h 333"/>
                <a:gd name="T82" fmla="*/ 154 w 321"/>
                <a:gd name="T83" fmla="*/ 188 h 333"/>
                <a:gd name="T84" fmla="*/ 111 w 321"/>
                <a:gd name="T85" fmla="*/ 169 h 333"/>
                <a:gd name="T86" fmla="*/ 127 w 321"/>
                <a:gd name="T87" fmla="*/ 186 h 333"/>
                <a:gd name="T88" fmla="*/ 111 w 321"/>
                <a:gd name="T89" fmla="*/ 169 h 333"/>
                <a:gd name="T90" fmla="*/ 119 w 321"/>
                <a:gd name="T91" fmla="*/ 294 h 333"/>
                <a:gd name="T92" fmla="*/ 119 w 321"/>
                <a:gd name="T93" fmla="*/ 273 h 333"/>
                <a:gd name="T94" fmla="*/ 111 w 321"/>
                <a:gd name="T95" fmla="*/ 267 h 333"/>
                <a:gd name="T96" fmla="*/ 127 w 321"/>
                <a:gd name="T97" fmla="*/ 246 h 333"/>
                <a:gd name="T98" fmla="*/ 111 w 321"/>
                <a:gd name="T99" fmla="*/ 221 h 333"/>
                <a:gd name="T100" fmla="*/ 127 w 321"/>
                <a:gd name="T101" fmla="*/ 240 h 333"/>
                <a:gd name="T102" fmla="*/ 111 w 321"/>
                <a:gd name="T103" fmla="*/ 221 h 333"/>
                <a:gd name="T104" fmla="*/ 119 w 321"/>
                <a:gd name="T105" fmla="*/ 214 h 333"/>
                <a:gd name="T106" fmla="*/ 119 w 321"/>
                <a:gd name="T107" fmla="*/ 193 h 333"/>
                <a:gd name="T108" fmla="*/ 127 w 321"/>
                <a:gd name="T109" fmla="*/ 62 h 333"/>
                <a:gd name="T110" fmla="*/ 171 w 321"/>
                <a:gd name="T111" fmla="*/ 117 h 333"/>
                <a:gd name="T112" fmla="*/ 224 w 321"/>
                <a:gd name="T113" fmla="*/ 134 h 333"/>
                <a:gd name="T114" fmla="*/ 239 w 321"/>
                <a:gd name="T115" fmla="*/ 28 h 333"/>
                <a:gd name="T116" fmla="*/ 51 w 321"/>
                <a:gd name="T117" fmla="*/ 303 h 333"/>
                <a:gd name="T118" fmla="*/ 118 w 321"/>
                <a:gd name="T119" fmla="*/ 129 h 333"/>
                <a:gd name="T120" fmla="*/ 51 w 321"/>
                <a:gd name="T121" fmla="*/ 303 h 333"/>
                <a:gd name="T122" fmla="*/ 166 w 321"/>
                <a:gd name="T123" fmla="*/ 14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333">
                  <a:moveTo>
                    <a:pt x="0" y="303"/>
                  </a:moveTo>
                  <a:cubicBezTo>
                    <a:pt x="28" y="303"/>
                    <a:pt x="28" y="303"/>
                    <a:pt x="28" y="303"/>
                  </a:cubicBezTo>
                  <a:cubicBezTo>
                    <a:pt x="28" y="93"/>
                    <a:pt x="28" y="93"/>
                    <a:pt x="28" y="93"/>
                  </a:cubicBezTo>
                  <a:cubicBezTo>
                    <a:pt x="28" y="84"/>
                    <a:pt x="28" y="84"/>
                    <a:pt x="28" y="84"/>
                  </a:cubicBezTo>
                  <a:cubicBezTo>
                    <a:pt x="37" y="82"/>
                    <a:pt x="37" y="82"/>
                    <a:pt x="37" y="82"/>
                  </a:cubicBezTo>
                  <a:cubicBezTo>
                    <a:pt x="99" y="68"/>
                    <a:pt x="99" y="68"/>
                    <a:pt x="99" y="68"/>
                  </a:cubicBezTo>
                  <a:cubicBezTo>
                    <a:pt x="99" y="45"/>
                    <a:pt x="99" y="45"/>
                    <a:pt x="99" y="45"/>
                  </a:cubicBezTo>
                  <a:cubicBezTo>
                    <a:pt x="99" y="36"/>
                    <a:pt x="99" y="36"/>
                    <a:pt x="99" y="36"/>
                  </a:cubicBezTo>
                  <a:cubicBezTo>
                    <a:pt x="108" y="34"/>
                    <a:pt x="108" y="34"/>
                    <a:pt x="108" y="34"/>
                  </a:cubicBezTo>
                  <a:cubicBezTo>
                    <a:pt x="262" y="0"/>
                    <a:pt x="262" y="0"/>
                    <a:pt x="262" y="0"/>
                  </a:cubicBezTo>
                  <a:cubicBezTo>
                    <a:pt x="298" y="35"/>
                    <a:pt x="298" y="35"/>
                    <a:pt x="298" y="35"/>
                  </a:cubicBezTo>
                  <a:cubicBezTo>
                    <a:pt x="298" y="303"/>
                    <a:pt x="298" y="303"/>
                    <a:pt x="298" y="303"/>
                  </a:cubicBezTo>
                  <a:cubicBezTo>
                    <a:pt x="321" y="303"/>
                    <a:pt x="321" y="303"/>
                    <a:pt x="321" y="303"/>
                  </a:cubicBezTo>
                  <a:cubicBezTo>
                    <a:pt x="321" y="333"/>
                    <a:pt x="321" y="333"/>
                    <a:pt x="321" y="333"/>
                  </a:cubicBezTo>
                  <a:cubicBezTo>
                    <a:pt x="0" y="333"/>
                    <a:pt x="0" y="333"/>
                    <a:pt x="0" y="333"/>
                  </a:cubicBezTo>
                  <a:cubicBezTo>
                    <a:pt x="0" y="303"/>
                    <a:pt x="0" y="303"/>
                    <a:pt x="0" y="303"/>
                  </a:cubicBezTo>
                  <a:close/>
                  <a:moveTo>
                    <a:pt x="181" y="53"/>
                  </a:moveTo>
                  <a:cubicBezTo>
                    <a:pt x="181" y="58"/>
                    <a:pt x="181" y="63"/>
                    <a:pt x="181" y="68"/>
                  </a:cubicBezTo>
                  <a:cubicBezTo>
                    <a:pt x="183" y="68"/>
                    <a:pt x="185" y="67"/>
                    <a:pt x="187" y="67"/>
                  </a:cubicBezTo>
                  <a:cubicBezTo>
                    <a:pt x="189" y="67"/>
                    <a:pt x="191" y="66"/>
                    <a:pt x="193" y="66"/>
                  </a:cubicBezTo>
                  <a:cubicBezTo>
                    <a:pt x="193" y="61"/>
                    <a:pt x="193" y="55"/>
                    <a:pt x="193" y="50"/>
                  </a:cubicBezTo>
                  <a:cubicBezTo>
                    <a:pt x="191" y="51"/>
                    <a:pt x="189" y="51"/>
                    <a:pt x="187" y="52"/>
                  </a:cubicBezTo>
                  <a:cubicBezTo>
                    <a:pt x="185" y="52"/>
                    <a:pt x="183" y="53"/>
                    <a:pt x="181" y="53"/>
                  </a:cubicBezTo>
                  <a:close/>
                  <a:moveTo>
                    <a:pt x="181" y="92"/>
                  </a:moveTo>
                  <a:cubicBezTo>
                    <a:pt x="181" y="97"/>
                    <a:pt x="181" y="102"/>
                    <a:pt x="181" y="107"/>
                  </a:cubicBezTo>
                  <a:cubicBezTo>
                    <a:pt x="183" y="107"/>
                    <a:pt x="185" y="107"/>
                    <a:pt x="187" y="106"/>
                  </a:cubicBezTo>
                  <a:cubicBezTo>
                    <a:pt x="189" y="106"/>
                    <a:pt x="191" y="106"/>
                    <a:pt x="193" y="106"/>
                  </a:cubicBezTo>
                  <a:cubicBezTo>
                    <a:pt x="193" y="101"/>
                    <a:pt x="193" y="95"/>
                    <a:pt x="193" y="90"/>
                  </a:cubicBezTo>
                  <a:cubicBezTo>
                    <a:pt x="191" y="91"/>
                    <a:pt x="189" y="91"/>
                    <a:pt x="187" y="91"/>
                  </a:cubicBezTo>
                  <a:cubicBezTo>
                    <a:pt x="185" y="91"/>
                    <a:pt x="183" y="92"/>
                    <a:pt x="181" y="92"/>
                  </a:cubicBezTo>
                  <a:close/>
                  <a:moveTo>
                    <a:pt x="181" y="72"/>
                  </a:moveTo>
                  <a:cubicBezTo>
                    <a:pt x="181" y="77"/>
                    <a:pt x="181" y="83"/>
                    <a:pt x="181" y="88"/>
                  </a:cubicBezTo>
                  <a:cubicBezTo>
                    <a:pt x="183" y="87"/>
                    <a:pt x="185" y="87"/>
                    <a:pt x="187" y="87"/>
                  </a:cubicBezTo>
                  <a:cubicBezTo>
                    <a:pt x="189" y="86"/>
                    <a:pt x="191" y="86"/>
                    <a:pt x="193" y="86"/>
                  </a:cubicBezTo>
                  <a:cubicBezTo>
                    <a:pt x="193" y="80"/>
                    <a:pt x="193" y="75"/>
                    <a:pt x="193" y="70"/>
                  </a:cubicBezTo>
                  <a:cubicBezTo>
                    <a:pt x="191" y="71"/>
                    <a:pt x="189" y="71"/>
                    <a:pt x="187" y="71"/>
                  </a:cubicBezTo>
                  <a:cubicBezTo>
                    <a:pt x="185" y="72"/>
                    <a:pt x="183" y="72"/>
                    <a:pt x="181" y="72"/>
                  </a:cubicBezTo>
                  <a:close/>
                  <a:moveTo>
                    <a:pt x="205" y="49"/>
                  </a:moveTo>
                  <a:cubicBezTo>
                    <a:pt x="205" y="54"/>
                    <a:pt x="205" y="59"/>
                    <a:pt x="205" y="64"/>
                  </a:cubicBezTo>
                  <a:cubicBezTo>
                    <a:pt x="207" y="64"/>
                    <a:pt x="209" y="63"/>
                    <a:pt x="211" y="63"/>
                  </a:cubicBezTo>
                  <a:cubicBezTo>
                    <a:pt x="213" y="63"/>
                    <a:pt x="215" y="62"/>
                    <a:pt x="217" y="62"/>
                  </a:cubicBezTo>
                  <a:cubicBezTo>
                    <a:pt x="217" y="56"/>
                    <a:pt x="217" y="51"/>
                    <a:pt x="217" y="46"/>
                  </a:cubicBezTo>
                  <a:cubicBezTo>
                    <a:pt x="215" y="46"/>
                    <a:pt x="213" y="47"/>
                    <a:pt x="211" y="47"/>
                  </a:cubicBezTo>
                  <a:cubicBezTo>
                    <a:pt x="209" y="48"/>
                    <a:pt x="207" y="48"/>
                    <a:pt x="205" y="49"/>
                  </a:cubicBezTo>
                  <a:close/>
                  <a:moveTo>
                    <a:pt x="205" y="89"/>
                  </a:moveTo>
                  <a:cubicBezTo>
                    <a:pt x="205" y="94"/>
                    <a:pt x="205" y="99"/>
                    <a:pt x="205" y="104"/>
                  </a:cubicBezTo>
                  <a:cubicBezTo>
                    <a:pt x="207" y="104"/>
                    <a:pt x="209" y="104"/>
                    <a:pt x="211" y="104"/>
                  </a:cubicBezTo>
                  <a:cubicBezTo>
                    <a:pt x="213" y="104"/>
                    <a:pt x="215" y="103"/>
                    <a:pt x="217" y="103"/>
                  </a:cubicBezTo>
                  <a:cubicBezTo>
                    <a:pt x="217" y="98"/>
                    <a:pt x="217" y="92"/>
                    <a:pt x="217" y="87"/>
                  </a:cubicBezTo>
                  <a:cubicBezTo>
                    <a:pt x="215" y="87"/>
                    <a:pt x="213" y="88"/>
                    <a:pt x="211" y="88"/>
                  </a:cubicBezTo>
                  <a:cubicBezTo>
                    <a:pt x="209" y="88"/>
                    <a:pt x="207" y="89"/>
                    <a:pt x="205" y="89"/>
                  </a:cubicBezTo>
                  <a:close/>
                  <a:moveTo>
                    <a:pt x="205" y="69"/>
                  </a:moveTo>
                  <a:cubicBezTo>
                    <a:pt x="205" y="74"/>
                    <a:pt x="205" y="79"/>
                    <a:pt x="205" y="84"/>
                  </a:cubicBezTo>
                  <a:cubicBezTo>
                    <a:pt x="207" y="84"/>
                    <a:pt x="209" y="84"/>
                    <a:pt x="211" y="83"/>
                  </a:cubicBezTo>
                  <a:cubicBezTo>
                    <a:pt x="213" y="83"/>
                    <a:pt x="215" y="83"/>
                    <a:pt x="217" y="82"/>
                  </a:cubicBezTo>
                  <a:cubicBezTo>
                    <a:pt x="217" y="77"/>
                    <a:pt x="217" y="72"/>
                    <a:pt x="217" y="66"/>
                  </a:cubicBezTo>
                  <a:cubicBezTo>
                    <a:pt x="215" y="67"/>
                    <a:pt x="213" y="67"/>
                    <a:pt x="211" y="67"/>
                  </a:cubicBezTo>
                  <a:cubicBezTo>
                    <a:pt x="209" y="68"/>
                    <a:pt x="207" y="68"/>
                    <a:pt x="205" y="69"/>
                  </a:cubicBezTo>
                  <a:close/>
                  <a:moveTo>
                    <a:pt x="57" y="112"/>
                  </a:moveTo>
                  <a:cubicBezTo>
                    <a:pt x="57" y="117"/>
                    <a:pt x="57" y="122"/>
                    <a:pt x="57" y="127"/>
                  </a:cubicBezTo>
                  <a:cubicBezTo>
                    <a:pt x="59" y="126"/>
                    <a:pt x="61" y="126"/>
                    <a:pt x="63" y="126"/>
                  </a:cubicBezTo>
                  <a:cubicBezTo>
                    <a:pt x="65" y="125"/>
                    <a:pt x="67" y="125"/>
                    <a:pt x="69" y="124"/>
                  </a:cubicBezTo>
                  <a:cubicBezTo>
                    <a:pt x="69" y="119"/>
                    <a:pt x="69" y="114"/>
                    <a:pt x="69" y="109"/>
                  </a:cubicBezTo>
                  <a:cubicBezTo>
                    <a:pt x="67" y="109"/>
                    <a:pt x="65" y="110"/>
                    <a:pt x="63" y="110"/>
                  </a:cubicBezTo>
                  <a:cubicBezTo>
                    <a:pt x="61" y="111"/>
                    <a:pt x="59" y="111"/>
                    <a:pt x="57" y="112"/>
                  </a:cubicBezTo>
                  <a:close/>
                  <a:moveTo>
                    <a:pt x="57" y="190"/>
                  </a:moveTo>
                  <a:cubicBezTo>
                    <a:pt x="57" y="195"/>
                    <a:pt x="57" y="200"/>
                    <a:pt x="57" y="205"/>
                  </a:cubicBezTo>
                  <a:cubicBezTo>
                    <a:pt x="59" y="205"/>
                    <a:pt x="61" y="205"/>
                    <a:pt x="63" y="205"/>
                  </a:cubicBezTo>
                  <a:cubicBezTo>
                    <a:pt x="65" y="205"/>
                    <a:pt x="67" y="205"/>
                    <a:pt x="69" y="205"/>
                  </a:cubicBezTo>
                  <a:cubicBezTo>
                    <a:pt x="69" y="199"/>
                    <a:pt x="69" y="194"/>
                    <a:pt x="69" y="189"/>
                  </a:cubicBezTo>
                  <a:cubicBezTo>
                    <a:pt x="67" y="189"/>
                    <a:pt x="65" y="189"/>
                    <a:pt x="63" y="189"/>
                  </a:cubicBezTo>
                  <a:cubicBezTo>
                    <a:pt x="61" y="189"/>
                    <a:pt x="59" y="189"/>
                    <a:pt x="57" y="190"/>
                  </a:cubicBezTo>
                  <a:close/>
                  <a:moveTo>
                    <a:pt x="57" y="170"/>
                  </a:moveTo>
                  <a:cubicBezTo>
                    <a:pt x="57" y="175"/>
                    <a:pt x="57" y="180"/>
                    <a:pt x="57" y="185"/>
                  </a:cubicBezTo>
                  <a:cubicBezTo>
                    <a:pt x="59" y="185"/>
                    <a:pt x="61" y="185"/>
                    <a:pt x="63" y="185"/>
                  </a:cubicBezTo>
                  <a:cubicBezTo>
                    <a:pt x="65" y="184"/>
                    <a:pt x="67" y="184"/>
                    <a:pt x="69" y="184"/>
                  </a:cubicBezTo>
                  <a:cubicBezTo>
                    <a:pt x="69" y="179"/>
                    <a:pt x="69" y="174"/>
                    <a:pt x="69" y="169"/>
                  </a:cubicBezTo>
                  <a:cubicBezTo>
                    <a:pt x="67" y="169"/>
                    <a:pt x="65" y="169"/>
                    <a:pt x="63" y="169"/>
                  </a:cubicBezTo>
                  <a:cubicBezTo>
                    <a:pt x="61" y="169"/>
                    <a:pt x="59" y="170"/>
                    <a:pt x="57" y="170"/>
                  </a:cubicBezTo>
                  <a:close/>
                  <a:moveTo>
                    <a:pt x="57" y="150"/>
                  </a:moveTo>
                  <a:cubicBezTo>
                    <a:pt x="57" y="155"/>
                    <a:pt x="57" y="161"/>
                    <a:pt x="57" y="166"/>
                  </a:cubicBezTo>
                  <a:cubicBezTo>
                    <a:pt x="59" y="165"/>
                    <a:pt x="61" y="165"/>
                    <a:pt x="63" y="165"/>
                  </a:cubicBezTo>
                  <a:cubicBezTo>
                    <a:pt x="65" y="165"/>
                    <a:pt x="67" y="165"/>
                    <a:pt x="69" y="164"/>
                  </a:cubicBezTo>
                  <a:cubicBezTo>
                    <a:pt x="69" y="159"/>
                    <a:pt x="69" y="154"/>
                    <a:pt x="69" y="149"/>
                  </a:cubicBezTo>
                  <a:cubicBezTo>
                    <a:pt x="67" y="149"/>
                    <a:pt x="65" y="149"/>
                    <a:pt x="63" y="150"/>
                  </a:cubicBezTo>
                  <a:cubicBezTo>
                    <a:pt x="61" y="150"/>
                    <a:pt x="59" y="150"/>
                    <a:pt x="57" y="150"/>
                  </a:cubicBezTo>
                  <a:close/>
                  <a:moveTo>
                    <a:pt x="57" y="131"/>
                  </a:moveTo>
                  <a:cubicBezTo>
                    <a:pt x="57" y="136"/>
                    <a:pt x="57" y="141"/>
                    <a:pt x="57" y="146"/>
                  </a:cubicBezTo>
                  <a:cubicBezTo>
                    <a:pt x="59" y="146"/>
                    <a:pt x="61" y="145"/>
                    <a:pt x="63" y="145"/>
                  </a:cubicBezTo>
                  <a:cubicBezTo>
                    <a:pt x="65" y="145"/>
                    <a:pt x="67" y="144"/>
                    <a:pt x="69" y="144"/>
                  </a:cubicBezTo>
                  <a:cubicBezTo>
                    <a:pt x="69" y="139"/>
                    <a:pt x="69" y="134"/>
                    <a:pt x="69" y="129"/>
                  </a:cubicBezTo>
                  <a:cubicBezTo>
                    <a:pt x="67" y="129"/>
                    <a:pt x="65" y="129"/>
                    <a:pt x="63" y="130"/>
                  </a:cubicBezTo>
                  <a:cubicBezTo>
                    <a:pt x="61" y="130"/>
                    <a:pt x="59" y="131"/>
                    <a:pt x="57" y="131"/>
                  </a:cubicBezTo>
                  <a:close/>
                  <a:moveTo>
                    <a:pt x="137" y="164"/>
                  </a:moveTo>
                  <a:cubicBezTo>
                    <a:pt x="137" y="171"/>
                    <a:pt x="137" y="178"/>
                    <a:pt x="137" y="185"/>
                  </a:cubicBezTo>
                  <a:cubicBezTo>
                    <a:pt x="140" y="185"/>
                    <a:pt x="143" y="184"/>
                    <a:pt x="145" y="184"/>
                  </a:cubicBezTo>
                  <a:cubicBezTo>
                    <a:pt x="148" y="183"/>
                    <a:pt x="151" y="182"/>
                    <a:pt x="154" y="182"/>
                  </a:cubicBezTo>
                  <a:cubicBezTo>
                    <a:pt x="154" y="175"/>
                    <a:pt x="154" y="167"/>
                    <a:pt x="154" y="160"/>
                  </a:cubicBezTo>
                  <a:cubicBezTo>
                    <a:pt x="151" y="161"/>
                    <a:pt x="148" y="162"/>
                    <a:pt x="145" y="162"/>
                  </a:cubicBezTo>
                  <a:cubicBezTo>
                    <a:pt x="143" y="163"/>
                    <a:pt x="140" y="164"/>
                    <a:pt x="137" y="164"/>
                  </a:cubicBezTo>
                  <a:close/>
                  <a:moveTo>
                    <a:pt x="137" y="273"/>
                  </a:moveTo>
                  <a:cubicBezTo>
                    <a:pt x="137" y="280"/>
                    <a:pt x="137" y="287"/>
                    <a:pt x="137" y="294"/>
                  </a:cubicBezTo>
                  <a:cubicBezTo>
                    <a:pt x="140" y="294"/>
                    <a:pt x="143" y="294"/>
                    <a:pt x="145" y="294"/>
                  </a:cubicBezTo>
                  <a:cubicBezTo>
                    <a:pt x="148" y="294"/>
                    <a:pt x="151" y="294"/>
                    <a:pt x="154" y="294"/>
                  </a:cubicBezTo>
                  <a:cubicBezTo>
                    <a:pt x="154" y="287"/>
                    <a:pt x="154" y="279"/>
                    <a:pt x="154" y="272"/>
                  </a:cubicBezTo>
                  <a:cubicBezTo>
                    <a:pt x="151" y="272"/>
                    <a:pt x="148" y="272"/>
                    <a:pt x="145" y="273"/>
                  </a:cubicBezTo>
                  <a:cubicBezTo>
                    <a:pt x="143" y="273"/>
                    <a:pt x="140" y="273"/>
                    <a:pt x="137" y="273"/>
                  </a:cubicBezTo>
                  <a:close/>
                  <a:moveTo>
                    <a:pt x="137" y="245"/>
                  </a:moveTo>
                  <a:cubicBezTo>
                    <a:pt x="137" y="252"/>
                    <a:pt x="137" y="259"/>
                    <a:pt x="137" y="266"/>
                  </a:cubicBezTo>
                  <a:cubicBezTo>
                    <a:pt x="140" y="266"/>
                    <a:pt x="143" y="266"/>
                    <a:pt x="145" y="266"/>
                  </a:cubicBezTo>
                  <a:cubicBezTo>
                    <a:pt x="148" y="266"/>
                    <a:pt x="151" y="266"/>
                    <a:pt x="154" y="265"/>
                  </a:cubicBezTo>
                  <a:cubicBezTo>
                    <a:pt x="154" y="258"/>
                    <a:pt x="154" y="251"/>
                    <a:pt x="154" y="244"/>
                  </a:cubicBezTo>
                  <a:cubicBezTo>
                    <a:pt x="151" y="244"/>
                    <a:pt x="148" y="244"/>
                    <a:pt x="145" y="245"/>
                  </a:cubicBezTo>
                  <a:cubicBezTo>
                    <a:pt x="143" y="245"/>
                    <a:pt x="140" y="245"/>
                    <a:pt x="137" y="245"/>
                  </a:cubicBezTo>
                  <a:close/>
                  <a:moveTo>
                    <a:pt x="137" y="218"/>
                  </a:moveTo>
                  <a:cubicBezTo>
                    <a:pt x="137" y="225"/>
                    <a:pt x="137" y="232"/>
                    <a:pt x="137" y="239"/>
                  </a:cubicBezTo>
                  <a:cubicBezTo>
                    <a:pt x="140" y="239"/>
                    <a:pt x="143" y="239"/>
                    <a:pt x="145" y="239"/>
                  </a:cubicBezTo>
                  <a:cubicBezTo>
                    <a:pt x="148" y="238"/>
                    <a:pt x="151" y="238"/>
                    <a:pt x="154" y="238"/>
                  </a:cubicBezTo>
                  <a:cubicBezTo>
                    <a:pt x="154" y="230"/>
                    <a:pt x="154" y="223"/>
                    <a:pt x="154" y="216"/>
                  </a:cubicBezTo>
                  <a:cubicBezTo>
                    <a:pt x="151" y="216"/>
                    <a:pt x="148" y="217"/>
                    <a:pt x="145" y="217"/>
                  </a:cubicBezTo>
                  <a:cubicBezTo>
                    <a:pt x="143" y="218"/>
                    <a:pt x="140" y="218"/>
                    <a:pt x="137" y="218"/>
                  </a:cubicBezTo>
                  <a:close/>
                  <a:moveTo>
                    <a:pt x="137" y="191"/>
                  </a:moveTo>
                  <a:cubicBezTo>
                    <a:pt x="137" y="198"/>
                    <a:pt x="137" y="205"/>
                    <a:pt x="137" y="212"/>
                  </a:cubicBezTo>
                  <a:cubicBezTo>
                    <a:pt x="140" y="212"/>
                    <a:pt x="143" y="211"/>
                    <a:pt x="145" y="211"/>
                  </a:cubicBezTo>
                  <a:cubicBezTo>
                    <a:pt x="148" y="210"/>
                    <a:pt x="151" y="210"/>
                    <a:pt x="154" y="210"/>
                  </a:cubicBezTo>
                  <a:cubicBezTo>
                    <a:pt x="154" y="202"/>
                    <a:pt x="154" y="195"/>
                    <a:pt x="154" y="188"/>
                  </a:cubicBezTo>
                  <a:cubicBezTo>
                    <a:pt x="151" y="188"/>
                    <a:pt x="148" y="189"/>
                    <a:pt x="145" y="190"/>
                  </a:cubicBezTo>
                  <a:cubicBezTo>
                    <a:pt x="143" y="190"/>
                    <a:pt x="140" y="191"/>
                    <a:pt x="137" y="191"/>
                  </a:cubicBezTo>
                  <a:close/>
                  <a:moveTo>
                    <a:pt x="111" y="169"/>
                  </a:moveTo>
                  <a:cubicBezTo>
                    <a:pt x="111" y="176"/>
                    <a:pt x="111" y="183"/>
                    <a:pt x="111" y="189"/>
                  </a:cubicBezTo>
                  <a:cubicBezTo>
                    <a:pt x="113" y="189"/>
                    <a:pt x="116" y="188"/>
                    <a:pt x="119" y="188"/>
                  </a:cubicBezTo>
                  <a:cubicBezTo>
                    <a:pt x="121" y="187"/>
                    <a:pt x="124" y="187"/>
                    <a:pt x="127" y="186"/>
                  </a:cubicBezTo>
                  <a:cubicBezTo>
                    <a:pt x="127" y="179"/>
                    <a:pt x="127" y="172"/>
                    <a:pt x="127" y="165"/>
                  </a:cubicBezTo>
                  <a:cubicBezTo>
                    <a:pt x="124" y="166"/>
                    <a:pt x="121" y="166"/>
                    <a:pt x="119" y="167"/>
                  </a:cubicBezTo>
                  <a:cubicBezTo>
                    <a:pt x="116" y="168"/>
                    <a:pt x="113" y="168"/>
                    <a:pt x="111" y="169"/>
                  </a:cubicBezTo>
                  <a:close/>
                  <a:moveTo>
                    <a:pt x="111" y="274"/>
                  </a:moveTo>
                  <a:cubicBezTo>
                    <a:pt x="111" y="280"/>
                    <a:pt x="111" y="287"/>
                    <a:pt x="111" y="294"/>
                  </a:cubicBezTo>
                  <a:cubicBezTo>
                    <a:pt x="113" y="294"/>
                    <a:pt x="116" y="294"/>
                    <a:pt x="119" y="294"/>
                  </a:cubicBezTo>
                  <a:cubicBezTo>
                    <a:pt x="121" y="294"/>
                    <a:pt x="124" y="294"/>
                    <a:pt x="127" y="294"/>
                  </a:cubicBezTo>
                  <a:cubicBezTo>
                    <a:pt x="127" y="287"/>
                    <a:pt x="127" y="280"/>
                    <a:pt x="127" y="273"/>
                  </a:cubicBezTo>
                  <a:cubicBezTo>
                    <a:pt x="124" y="273"/>
                    <a:pt x="121" y="273"/>
                    <a:pt x="119" y="273"/>
                  </a:cubicBezTo>
                  <a:cubicBezTo>
                    <a:pt x="116" y="273"/>
                    <a:pt x="113" y="273"/>
                    <a:pt x="111" y="274"/>
                  </a:cubicBezTo>
                  <a:close/>
                  <a:moveTo>
                    <a:pt x="111" y="247"/>
                  </a:moveTo>
                  <a:cubicBezTo>
                    <a:pt x="111" y="254"/>
                    <a:pt x="111" y="260"/>
                    <a:pt x="111" y="267"/>
                  </a:cubicBezTo>
                  <a:cubicBezTo>
                    <a:pt x="113" y="267"/>
                    <a:pt x="116" y="267"/>
                    <a:pt x="119" y="267"/>
                  </a:cubicBezTo>
                  <a:cubicBezTo>
                    <a:pt x="121" y="267"/>
                    <a:pt x="124" y="266"/>
                    <a:pt x="127" y="266"/>
                  </a:cubicBezTo>
                  <a:cubicBezTo>
                    <a:pt x="127" y="259"/>
                    <a:pt x="127" y="252"/>
                    <a:pt x="127" y="246"/>
                  </a:cubicBezTo>
                  <a:cubicBezTo>
                    <a:pt x="124" y="246"/>
                    <a:pt x="121" y="246"/>
                    <a:pt x="119" y="246"/>
                  </a:cubicBezTo>
                  <a:cubicBezTo>
                    <a:pt x="116" y="246"/>
                    <a:pt x="113" y="247"/>
                    <a:pt x="111" y="247"/>
                  </a:cubicBezTo>
                  <a:close/>
                  <a:moveTo>
                    <a:pt x="111" y="221"/>
                  </a:moveTo>
                  <a:cubicBezTo>
                    <a:pt x="111" y="228"/>
                    <a:pt x="111" y="235"/>
                    <a:pt x="111" y="241"/>
                  </a:cubicBezTo>
                  <a:cubicBezTo>
                    <a:pt x="113" y="241"/>
                    <a:pt x="116" y="241"/>
                    <a:pt x="119" y="241"/>
                  </a:cubicBezTo>
                  <a:cubicBezTo>
                    <a:pt x="121" y="240"/>
                    <a:pt x="124" y="240"/>
                    <a:pt x="127" y="240"/>
                  </a:cubicBezTo>
                  <a:cubicBezTo>
                    <a:pt x="127" y="233"/>
                    <a:pt x="127" y="226"/>
                    <a:pt x="127" y="219"/>
                  </a:cubicBezTo>
                  <a:cubicBezTo>
                    <a:pt x="124" y="219"/>
                    <a:pt x="121" y="220"/>
                    <a:pt x="119" y="220"/>
                  </a:cubicBezTo>
                  <a:cubicBezTo>
                    <a:pt x="116" y="220"/>
                    <a:pt x="113" y="221"/>
                    <a:pt x="111" y="221"/>
                  </a:cubicBezTo>
                  <a:close/>
                  <a:moveTo>
                    <a:pt x="111" y="195"/>
                  </a:moveTo>
                  <a:cubicBezTo>
                    <a:pt x="111" y="202"/>
                    <a:pt x="111" y="208"/>
                    <a:pt x="111" y="215"/>
                  </a:cubicBezTo>
                  <a:cubicBezTo>
                    <a:pt x="113" y="215"/>
                    <a:pt x="116" y="214"/>
                    <a:pt x="119" y="214"/>
                  </a:cubicBezTo>
                  <a:cubicBezTo>
                    <a:pt x="121" y="214"/>
                    <a:pt x="124" y="213"/>
                    <a:pt x="127" y="213"/>
                  </a:cubicBezTo>
                  <a:cubicBezTo>
                    <a:pt x="127" y="206"/>
                    <a:pt x="127" y="199"/>
                    <a:pt x="127" y="192"/>
                  </a:cubicBezTo>
                  <a:cubicBezTo>
                    <a:pt x="124" y="192"/>
                    <a:pt x="121" y="193"/>
                    <a:pt x="119" y="193"/>
                  </a:cubicBezTo>
                  <a:cubicBezTo>
                    <a:pt x="116" y="194"/>
                    <a:pt x="113" y="194"/>
                    <a:pt x="111" y="195"/>
                  </a:cubicBezTo>
                  <a:close/>
                  <a:moveTo>
                    <a:pt x="122" y="63"/>
                  </a:moveTo>
                  <a:cubicBezTo>
                    <a:pt x="127" y="62"/>
                    <a:pt x="127" y="62"/>
                    <a:pt x="127" y="62"/>
                  </a:cubicBezTo>
                  <a:cubicBezTo>
                    <a:pt x="141" y="59"/>
                    <a:pt x="141" y="59"/>
                    <a:pt x="141" y="59"/>
                  </a:cubicBezTo>
                  <a:cubicBezTo>
                    <a:pt x="171" y="76"/>
                    <a:pt x="171" y="76"/>
                    <a:pt x="171" y="76"/>
                  </a:cubicBezTo>
                  <a:cubicBezTo>
                    <a:pt x="171" y="117"/>
                    <a:pt x="171" y="117"/>
                    <a:pt x="171" y="117"/>
                  </a:cubicBezTo>
                  <a:cubicBezTo>
                    <a:pt x="174" y="117"/>
                    <a:pt x="174" y="117"/>
                    <a:pt x="174" y="117"/>
                  </a:cubicBezTo>
                  <a:cubicBezTo>
                    <a:pt x="188" y="114"/>
                    <a:pt x="188" y="114"/>
                    <a:pt x="188" y="114"/>
                  </a:cubicBezTo>
                  <a:cubicBezTo>
                    <a:pt x="224" y="134"/>
                    <a:pt x="224" y="134"/>
                    <a:pt x="224" y="134"/>
                  </a:cubicBezTo>
                  <a:cubicBezTo>
                    <a:pt x="224" y="303"/>
                    <a:pt x="224" y="303"/>
                    <a:pt x="224" y="303"/>
                  </a:cubicBezTo>
                  <a:cubicBezTo>
                    <a:pt x="239" y="303"/>
                    <a:pt x="239" y="303"/>
                    <a:pt x="239" y="303"/>
                  </a:cubicBezTo>
                  <a:cubicBezTo>
                    <a:pt x="239" y="28"/>
                    <a:pt x="239" y="28"/>
                    <a:pt x="239" y="28"/>
                  </a:cubicBezTo>
                  <a:cubicBezTo>
                    <a:pt x="122" y="55"/>
                    <a:pt x="122" y="55"/>
                    <a:pt x="122" y="55"/>
                  </a:cubicBezTo>
                  <a:cubicBezTo>
                    <a:pt x="122" y="63"/>
                    <a:pt x="122" y="63"/>
                    <a:pt x="122" y="63"/>
                  </a:cubicBezTo>
                  <a:close/>
                  <a:moveTo>
                    <a:pt x="51" y="303"/>
                  </a:moveTo>
                  <a:cubicBezTo>
                    <a:pt x="76" y="303"/>
                    <a:pt x="76" y="303"/>
                    <a:pt x="76" y="303"/>
                  </a:cubicBezTo>
                  <a:cubicBezTo>
                    <a:pt x="76" y="138"/>
                    <a:pt x="76" y="138"/>
                    <a:pt x="76" y="138"/>
                  </a:cubicBezTo>
                  <a:cubicBezTo>
                    <a:pt x="118" y="129"/>
                    <a:pt x="118" y="129"/>
                    <a:pt x="118" y="129"/>
                  </a:cubicBezTo>
                  <a:cubicBezTo>
                    <a:pt x="118" y="87"/>
                    <a:pt x="118" y="87"/>
                    <a:pt x="118" y="87"/>
                  </a:cubicBezTo>
                  <a:cubicBezTo>
                    <a:pt x="51" y="102"/>
                    <a:pt x="51" y="102"/>
                    <a:pt x="51" y="102"/>
                  </a:cubicBezTo>
                  <a:cubicBezTo>
                    <a:pt x="51" y="303"/>
                    <a:pt x="51" y="303"/>
                    <a:pt x="51" y="303"/>
                  </a:cubicBezTo>
                  <a:close/>
                  <a:moveTo>
                    <a:pt x="98" y="303"/>
                  </a:moveTo>
                  <a:cubicBezTo>
                    <a:pt x="166" y="303"/>
                    <a:pt x="166" y="303"/>
                    <a:pt x="166" y="303"/>
                  </a:cubicBezTo>
                  <a:cubicBezTo>
                    <a:pt x="166" y="142"/>
                    <a:pt x="166" y="142"/>
                    <a:pt x="166" y="142"/>
                  </a:cubicBezTo>
                  <a:cubicBezTo>
                    <a:pt x="98" y="153"/>
                    <a:pt x="98" y="153"/>
                    <a:pt x="98" y="153"/>
                  </a:cubicBezTo>
                  <a:lnTo>
                    <a:pt x="98" y="303"/>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3" name="ïṡḷidê"/>
            <p:cNvSpPr/>
            <p:nvPr/>
          </p:nvSpPr>
          <p:spPr bwMode="auto">
            <a:xfrm>
              <a:off x="6667755" y="4092450"/>
              <a:ext cx="1915730" cy="2203742"/>
            </a:xfrm>
            <a:custGeom>
              <a:avLst/>
              <a:gdLst>
                <a:gd name="T0" fmla="*/ 603 w 603"/>
                <a:gd name="T1" fmla="*/ 230 h 551"/>
                <a:gd name="T2" fmla="*/ 590 w 603"/>
                <a:gd name="T3" fmla="*/ 265 h 551"/>
                <a:gd name="T4" fmla="*/ 343 w 603"/>
                <a:gd name="T5" fmla="*/ 551 h 551"/>
                <a:gd name="T6" fmla="*/ 226 w 603"/>
                <a:gd name="T7" fmla="*/ 436 h 551"/>
                <a:gd name="T8" fmla="*/ 156 w 603"/>
                <a:gd name="T9" fmla="*/ 551 h 551"/>
                <a:gd name="T10" fmla="*/ 33 w 603"/>
                <a:gd name="T11" fmla="*/ 106 h 551"/>
                <a:gd name="T12" fmla="*/ 0 w 603"/>
                <a:gd name="T13" fmla="*/ 85 h 551"/>
                <a:gd name="T14" fmla="*/ 187 w 603"/>
                <a:gd name="T15" fmla="*/ 0 h 551"/>
                <a:gd name="T16" fmla="*/ 370 w 603"/>
                <a:gd name="T17" fmla="*/ 83 h 551"/>
                <a:gd name="T18" fmla="*/ 343 w 603"/>
                <a:gd name="T19" fmla="*/ 106 h 551"/>
                <a:gd name="T20" fmla="*/ 343 w 603"/>
                <a:gd name="T21" fmla="*/ 230 h 551"/>
                <a:gd name="T22" fmla="*/ 170 w 603"/>
                <a:gd name="T23" fmla="*/ 217 h 551"/>
                <a:gd name="T24" fmla="*/ 214 w 603"/>
                <a:gd name="T25" fmla="*/ 156 h 551"/>
                <a:gd name="T26" fmla="*/ 170 w 603"/>
                <a:gd name="T27" fmla="*/ 156 h 551"/>
                <a:gd name="T28" fmla="*/ 75 w 603"/>
                <a:gd name="T29" fmla="*/ 217 h 551"/>
                <a:gd name="T30" fmla="*/ 118 w 603"/>
                <a:gd name="T31" fmla="*/ 156 h 551"/>
                <a:gd name="T32" fmla="*/ 75 w 603"/>
                <a:gd name="T33" fmla="*/ 156 h 551"/>
                <a:gd name="T34" fmla="*/ 440 w 603"/>
                <a:gd name="T35" fmla="*/ 376 h 551"/>
                <a:gd name="T36" fmla="*/ 482 w 603"/>
                <a:gd name="T37" fmla="*/ 319 h 551"/>
                <a:gd name="T38" fmla="*/ 440 w 603"/>
                <a:gd name="T39" fmla="*/ 319 h 551"/>
                <a:gd name="T40" fmla="*/ 376 w 603"/>
                <a:gd name="T41" fmla="*/ 459 h 551"/>
                <a:gd name="T42" fmla="*/ 416 w 603"/>
                <a:gd name="T43" fmla="*/ 403 h 551"/>
                <a:gd name="T44" fmla="*/ 376 w 603"/>
                <a:gd name="T45" fmla="*/ 403 h 551"/>
                <a:gd name="T46" fmla="*/ 503 w 603"/>
                <a:gd name="T47" fmla="*/ 459 h 551"/>
                <a:gd name="T48" fmla="*/ 544 w 603"/>
                <a:gd name="T49" fmla="*/ 403 h 551"/>
                <a:gd name="T50" fmla="*/ 503 w 603"/>
                <a:gd name="T51" fmla="*/ 403 h 551"/>
                <a:gd name="T52" fmla="*/ 440 w 603"/>
                <a:gd name="T53" fmla="*/ 459 h 551"/>
                <a:gd name="T54" fmla="*/ 482 w 603"/>
                <a:gd name="T55" fmla="*/ 403 h 551"/>
                <a:gd name="T56" fmla="*/ 440 w 603"/>
                <a:gd name="T57" fmla="*/ 403 h 551"/>
                <a:gd name="T58" fmla="*/ 376 w 603"/>
                <a:gd name="T59" fmla="*/ 376 h 551"/>
                <a:gd name="T60" fmla="*/ 416 w 603"/>
                <a:gd name="T61" fmla="*/ 319 h 551"/>
                <a:gd name="T62" fmla="*/ 376 w 603"/>
                <a:gd name="T63" fmla="*/ 319 h 551"/>
                <a:gd name="T64" fmla="*/ 503 w 603"/>
                <a:gd name="T65" fmla="*/ 376 h 551"/>
                <a:gd name="T66" fmla="*/ 544 w 603"/>
                <a:gd name="T67" fmla="*/ 319 h 551"/>
                <a:gd name="T68" fmla="*/ 503 w 603"/>
                <a:gd name="T69" fmla="*/ 319 h 551"/>
                <a:gd name="T70" fmla="*/ 260 w 603"/>
                <a:gd name="T71" fmla="*/ 476 h 551"/>
                <a:gd name="T72" fmla="*/ 305 w 603"/>
                <a:gd name="T73" fmla="*/ 416 h 551"/>
                <a:gd name="T74" fmla="*/ 260 w 603"/>
                <a:gd name="T75" fmla="*/ 416 h 551"/>
                <a:gd name="T76" fmla="*/ 75 w 603"/>
                <a:gd name="T77" fmla="*/ 476 h 551"/>
                <a:gd name="T78" fmla="*/ 118 w 603"/>
                <a:gd name="T79" fmla="*/ 416 h 551"/>
                <a:gd name="T80" fmla="*/ 75 w 603"/>
                <a:gd name="T81" fmla="*/ 416 h 551"/>
                <a:gd name="T82" fmla="*/ 260 w 603"/>
                <a:gd name="T83" fmla="*/ 393 h 551"/>
                <a:gd name="T84" fmla="*/ 305 w 603"/>
                <a:gd name="T85" fmla="*/ 330 h 551"/>
                <a:gd name="T86" fmla="*/ 260 w 603"/>
                <a:gd name="T87" fmla="*/ 330 h 551"/>
                <a:gd name="T88" fmla="*/ 170 w 603"/>
                <a:gd name="T89" fmla="*/ 393 h 551"/>
                <a:gd name="T90" fmla="*/ 214 w 603"/>
                <a:gd name="T91" fmla="*/ 330 h 551"/>
                <a:gd name="T92" fmla="*/ 170 w 603"/>
                <a:gd name="T93" fmla="*/ 330 h 551"/>
                <a:gd name="T94" fmla="*/ 75 w 603"/>
                <a:gd name="T95" fmla="*/ 393 h 551"/>
                <a:gd name="T96" fmla="*/ 118 w 603"/>
                <a:gd name="T97" fmla="*/ 330 h 551"/>
                <a:gd name="T98" fmla="*/ 75 w 603"/>
                <a:gd name="T99" fmla="*/ 330 h 551"/>
                <a:gd name="T100" fmla="*/ 260 w 603"/>
                <a:gd name="T101" fmla="*/ 305 h 551"/>
                <a:gd name="T102" fmla="*/ 305 w 603"/>
                <a:gd name="T103" fmla="*/ 242 h 551"/>
                <a:gd name="T104" fmla="*/ 260 w 603"/>
                <a:gd name="T105" fmla="*/ 242 h 551"/>
                <a:gd name="T106" fmla="*/ 170 w 603"/>
                <a:gd name="T107" fmla="*/ 305 h 551"/>
                <a:gd name="T108" fmla="*/ 214 w 603"/>
                <a:gd name="T109" fmla="*/ 242 h 551"/>
                <a:gd name="T110" fmla="*/ 170 w 603"/>
                <a:gd name="T111" fmla="*/ 242 h 551"/>
                <a:gd name="T112" fmla="*/ 75 w 603"/>
                <a:gd name="T113" fmla="*/ 305 h 551"/>
                <a:gd name="T114" fmla="*/ 118 w 603"/>
                <a:gd name="T115" fmla="*/ 242 h 551"/>
                <a:gd name="T116" fmla="*/ 75 w 603"/>
                <a:gd name="T117" fmla="*/ 242 h 551"/>
                <a:gd name="T118" fmla="*/ 260 w 603"/>
                <a:gd name="T119" fmla="*/ 217 h 551"/>
                <a:gd name="T120" fmla="*/ 305 w 603"/>
                <a:gd name="T121" fmla="*/ 15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 h="551">
                  <a:moveTo>
                    <a:pt x="343" y="230"/>
                  </a:moveTo>
                  <a:lnTo>
                    <a:pt x="603" y="230"/>
                  </a:lnTo>
                  <a:lnTo>
                    <a:pt x="603" y="265"/>
                  </a:lnTo>
                  <a:lnTo>
                    <a:pt x="590" y="265"/>
                  </a:lnTo>
                  <a:lnTo>
                    <a:pt x="590" y="551"/>
                  </a:lnTo>
                  <a:lnTo>
                    <a:pt x="343" y="551"/>
                  </a:lnTo>
                  <a:lnTo>
                    <a:pt x="226" y="551"/>
                  </a:lnTo>
                  <a:lnTo>
                    <a:pt x="226" y="436"/>
                  </a:lnTo>
                  <a:lnTo>
                    <a:pt x="156" y="436"/>
                  </a:lnTo>
                  <a:lnTo>
                    <a:pt x="156" y="551"/>
                  </a:lnTo>
                  <a:lnTo>
                    <a:pt x="33" y="551"/>
                  </a:lnTo>
                  <a:lnTo>
                    <a:pt x="33" y="106"/>
                  </a:lnTo>
                  <a:lnTo>
                    <a:pt x="0" y="106"/>
                  </a:lnTo>
                  <a:lnTo>
                    <a:pt x="0" y="85"/>
                  </a:lnTo>
                  <a:lnTo>
                    <a:pt x="71" y="54"/>
                  </a:lnTo>
                  <a:lnTo>
                    <a:pt x="187" y="0"/>
                  </a:lnTo>
                  <a:lnTo>
                    <a:pt x="303" y="54"/>
                  </a:lnTo>
                  <a:lnTo>
                    <a:pt x="370" y="83"/>
                  </a:lnTo>
                  <a:lnTo>
                    <a:pt x="370" y="106"/>
                  </a:lnTo>
                  <a:lnTo>
                    <a:pt x="343" y="106"/>
                  </a:lnTo>
                  <a:lnTo>
                    <a:pt x="343" y="230"/>
                  </a:lnTo>
                  <a:lnTo>
                    <a:pt x="343" y="230"/>
                  </a:lnTo>
                  <a:close/>
                  <a:moveTo>
                    <a:pt x="170" y="156"/>
                  </a:moveTo>
                  <a:lnTo>
                    <a:pt x="170" y="217"/>
                  </a:lnTo>
                  <a:lnTo>
                    <a:pt x="214" y="217"/>
                  </a:lnTo>
                  <a:lnTo>
                    <a:pt x="214" y="156"/>
                  </a:lnTo>
                  <a:lnTo>
                    <a:pt x="170" y="156"/>
                  </a:lnTo>
                  <a:lnTo>
                    <a:pt x="170" y="156"/>
                  </a:lnTo>
                  <a:close/>
                  <a:moveTo>
                    <a:pt x="75" y="156"/>
                  </a:moveTo>
                  <a:lnTo>
                    <a:pt x="75" y="217"/>
                  </a:lnTo>
                  <a:lnTo>
                    <a:pt x="118" y="217"/>
                  </a:lnTo>
                  <a:lnTo>
                    <a:pt x="118" y="156"/>
                  </a:lnTo>
                  <a:lnTo>
                    <a:pt x="75" y="156"/>
                  </a:lnTo>
                  <a:lnTo>
                    <a:pt x="75" y="156"/>
                  </a:lnTo>
                  <a:close/>
                  <a:moveTo>
                    <a:pt x="440" y="319"/>
                  </a:moveTo>
                  <a:lnTo>
                    <a:pt x="440" y="376"/>
                  </a:lnTo>
                  <a:lnTo>
                    <a:pt x="482" y="376"/>
                  </a:lnTo>
                  <a:lnTo>
                    <a:pt x="482" y="319"/>
                  </a:lnTo>
                  <a:lnTo>
                    <a:pt x="440" y="319"/>
                  </a:lnTo>
                  <a:lnTo>
                    <a:pt x="440" y="319"/>
                  </a:lnTo>
                  <a:close/>
                  <a:moveTo>
                    <a:pt x="376" y="403"/>
                  </a:moveTo>
                  <a:lnTo>
                    <a:pt x="376" y="459"/>
                  </a:lnTo>
                  <a:lnTo>
                    <a:pt x="416" y="459"/>
                  </a:lnTo>
                  <a:lnTo>
                    <a:pt x="416" y="403"/>
                  </a:lnTo>
                  <a:lnTo>
                    <a:pt x="376" y="403"/>
                  </a:lnTo>
                  <a:lnTo>
                    <a:pt x="376" y="403"/>
                  </a:lnTo>
                  <a:close/>
                  <a:moveTo>
                    <a:pt x="503" y="403"/>
                  </a:moveTo>
                  <a:lnTo>
                    <a:pt x="503" y="459"/>
                  </a:lnTo>
                  <a:lnTo>
                    <a:pt x="544" y="459"/>
                  </a:lnTo>
                  <a:lnTo>
                    <a:pt x="544" y="403"/>
                  </a:lnTo>
                  <a:lnTo>
                    <a:pt x="503" y="403"/>
                  </a:lnTo>
                  <a:lnTo>
                    <a:pt x="503" y="403"/>
                  </a:lnTo>
                  <a:close/>
                  <a:moveTo>
                    <a:pt x="440" y="403"/>
                  </a:moveTo>
                  <a:lnTo>
                    <a:pt x="440" y="459"/>
                  </a:lnTo>
                  <a:lnTo>
                    <a:pt x="482" y="459"/>
                  </a:lnTo>
                  <a:lnTo>
                    <a:pt x="482" y="403"/>
                  </a:lnTo>
                  <a:lnTo>
                    <a:pt x="440" y="403"/>
                  </a:lnTo>
                  <a:lnTo>
                    <a:pt x="440" y="403"/>
                  </a:lnTo>
                  <a:close/>
                  <a:moveTo>
                    <a:pt x="376" y="319"/>
                  </a:moveTo>
                  <a:lnTo>
                    <a:pt x="376" y="376"/>
                  </a:lnTo>
                  <a:lnTo>
                    <a:pt x="416" y="376"/>
                  </a:lnTo>
                  <a:lnTo>
                    <a:pt x="416" y="319"/>
                  </a:lnTo>
                  <a:lnTo>
                    <a:pt x="376" y="319"/>
                  </a:lnTo>
                  <a:lnTo>
                    <a:pt x="376" y="319"/>
                  </a:lnTo>
                  <a:close/>
                  <a:moveTo>
                    <a:pt x="503" y="319"/>
                  </a:moveTo>
                  <a:lnTo>
                    <a:pt x="503" y="376"/>
                  </a:lnTo>
                  <a:lnTo>
                    <a:pt x="544" y="376"/>
                  </a:lnTo>
                  <a:lnTo>
                    <a:pt x="544" y="319"/>
                  </a:lnTo>
                  <a:lnTo>
                    <a:pt x="503" y="319"/>
                  </a:lnTo>
                  <a:lnTo>
                    <a:pt x="503" y="319"/>
                  </a:lnTo>
                  <a:close/>
                  <a:moveTo>
                    <a:pt x="260" y="416"/>
                  </a:moveTo>
                  <a:lnTo>
                    <a:pt x="260" y="476"/>
                  </a:lnTo>
                  <a:lnTo>
                    <a:pt x="305" y="476"/>
                  </a:lnTo>
                  <a:lnTo>
                    <a:pt x="305" y="416"/>
                  </a:lnTo>
                  <a:lnTo>
                    <a:pt x="260" y="416"/>
                  </a:lnTo>
                  <a:lnTo>
                    <a:pt x="260" y="416"/>
                  </a:lnTo>
                  <a:close/>
                  <a:moveTo>
                    <a:pt x="75" y="416"/>
                  </a:moveTo>
                  <a:lnTo>
                    <a:pt x="75" y="476"/>
                  </a:lnTo>
                  <a:lnTo>
                    <a:pt x="118" y="476"/>
                  </a:lnTo>
                  <a:lnTo>
                    <a:pt x="118" y="416"/>
                  </a:lnTo>
                  <a:lnTo>
                    <a:pt x="75" y="416"/>
                  </a:lnTo>
                  <a:lnTo>
                    <a:pt x="75" y="416"/>
                  </a:lnTo>
                  <a:close/>
                  <a:moveTo>
                    <a:pt x="260" y="330"/>
                  </a:moveTo>
                  <a:lnTo>
                    <a:pt x="260" y="393"/>
                  </a:lnTo>
                  <a:lnTo>
                    <a:pt x="305" y="393"/>
                  </a:lnTo>
                  <a:lnTo>
                    <a:pt x="305" y="330"/>
                  </a:lnTo>
                  <a:lnTo>
                    <a:pt x="260" y="330"/>
                  </a:lnTo>
                  <a:lnTo>
                    <a:pt x="260" y="330"/>
                  </a:lnTo>
                  <a:close/>
                  <a:moveTo>
                    <a:pt x="170" y="330"/>
                  </a:moveTo>
                  <a:lnTo>
                    <a:pt x="170" y="393"/>
                  </a:lnTo>
                  <a:lnTo>
                    <a:pt x="214" y="393"/>
                  </a:lnTo>
                  <a:lnTo>
                    <a:pt x="214" y="330"/>
                  </a:lnTo>
                  <a:lnTo>
                    <a:pt x="170" y="330"/>
                  </a:lnTo>
                  <a:lnTo>
                    <a:pt x="170" y="330"/>
                  </a:lnTo>
                  <a:close/>
                  <a:moveTo>
                    <a:pt x="75" y="330"/>
                  </a:moveTo>
                  <a:lnTo>
                    <a:pt x="75" y="393"/>
                  </a:lnTo>
                  <a:lnTo>
                    <a:pt x="118" y="393"/>
                  </a:lnTo>
                  <a:lnTo>
                    <a:pt x="118" y="330"/>
                  </a:lnTo>
                  <a:lnTo>
                    <a:pt x="75" y="330"/>
                  </a:lnTo>
                  <a:lnTo>
                    <a:pt x="75" y="330"/>
                  </a:lnTo>
                  <a:close/>
                  <a:moveTo>
                    <a:pt x="260" y="242"/>
                  </a:moveTo>
                  <a:lnTo>
                    <a:pt x="260" y="305"/>
                  </a:lnTo>
                  <a:lnTo>
                    <a:pt x="305" y="305"/>
                  </a:lnTo>
                  <a:lnTo>
                    <a:pt x="305" y="242"/>
                  </a:lnTo>
                  <a:lnTo>
                    <a:pt x="260" y="242"/>
                  </a:lnTo>
                  <a:lnTo>
                    <a:pt x="260" y="242"/>
                  </a:lnTo>
                  <a:close/>
                  <a:moveTo>
                    <a:pt x="170" y="242"/>
                  </a:moveTo>
                  <a:lnTo>
                    <a:pt x="170" y="305"/>
                  </a:lnTo>
                  <a:lnTo>
                    <a:pt x="214" y="305"/>
                  </a:lnTo>
                  <a:lnTo>
                    <a:pt x="214" y="242"/>
                  </a:lnTo>
                  <a:lnTo>
                    <a:pt x="170" y="242"/>
                  </a:lnTo>
                  <a:lnTo>
                    <a:pt x="170" y="242"/>
                  </a:lnTo>
                  <a:close/>
                  <a:moveTo>
                    <a:pt x="75" y="242"/>
                  </a:moveTo>
                  <a:lnTo>
                    <a:pt x="75" y="305"/>
                  </a:lnTo>
                  <a:lnTo>
                    <a:pt x="118" y="305"/>
                  </a:lnTo>
                  <a:lnTo>
                    <a:pt x="118" y="242"/>
                  </a:lnTo>
                  <a:lnTo>
                    <a:pt x="75" y="242"/>
                  </a:lnTo>
                  <a:lnTo>
                    <a:pt x="75" y="242"/>
                  </a:lnTo>
                  <a:close/>
                  <a:moveTo>
                    <a:pt x="260" y="156"/>
                  </a:moveTo>
                  <a:lnTo>
                    <a:pt x="260" y="217"/>
                  </a:lnTo>
                  <a:lnTo>
                    <a:pt x="305" y="217"/>
                  </a:lnTo>
                  <a:lnTo>
                    <a:pt x="305" y="156"/>
                  </a:lnTo>
                  <a:lnTo>
                    <a:pt x="260" y="156"/>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grpSp>
        <p:nvGrpSpPr>
          <p:cNvPr id="28" name="组合 27"/>
          <p:cNvGrpSpPr/>
          <p:nvPr/>
        </p:nvGrpSpPr>
        <p:grpSpPr>
          <a:xfrm>
            <a:off x="274752" y="6400887"/>
            <a:ext cx="1093905" cy="203200"/>
            <a:chOff x="2400300" y="-914400"/>
            <a:chExt cx="1093905" cy="203200"/>
          </a:xfrm>
        </p:grpSpPr>
        <p:sp>
          <p:nvSpPr>
            <p:cNvPr id="25" name="椭圆 24"/>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9"/>
          <p:cNvSpPr/>
          <p:nvPr/>
        </p:nvSpPr>
        <p:spPr>
          <a:xfrm>
            <a:off x="2323344" y="4255521"/>
            <a:ext cx="2092365" cy="460814"/>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思源黑体" panose="020B0500000000090000" pitchFamily="34" charset="-122"/>
                <a:ea typeface="思源黑体" panose="020B0500000000090000" pitchFamily="34" charset="-122"/>
                <a:cs typeface="+mn-ea"/>
                <a:sym typeface="+mn-lt"/>
              </a:rPr>
              <a:t>组名：有请下一队</a:t>
            </a:r>
            <a:endParaRPr lang="en-US" altLang="zh-CN" sz="1600" dirty="0">
              <a:solidFill>
                <a:schemeClr val="bg1"/>
              </a:solidFill>
              <a:latin typeface="思源黑体" panose="020B0500000000090000" pitchFamily="34" charset="-122"/>
              <a:ea typeface="思源黑体" panose="020B0500000000090000" pitchFamily="34" charset="-122"/>
              <a:cs typeface="+mn-ea"/>
              <a:sym typeface="+mn-lt"/>
            </a:endParaRPr>
          </a:p>
        </p:txBody>
      </p:sp>
      <p:sp>
        <p:nvSpPr>
          <p:cNvPr id="14" name="矩形: 圆角 20"/>
          <p:cNvSpPr/>
          <p:nvPr/>
        </p:nvSpPr>
        <p:spPr>
          <a:xfrm>
            <a:off x="2680607" y="4851308"/>
            <a:ext cx="1323130" cy="381735"/>
          </a:xfrm>
          <a:prstGeom prst="roundRect">
            <a:avLst>
              <a:gd name="adj" fmla="val 50000"/>
            </a:avLst>
          </a:prstGeom>
          <a:solidFill>
            <a:schemeClr val="accent2"/>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chemeClr val="bg1"/>
                </a:solidFill>
                <a:latin typeface="思源黑体" panose="020B0500000000090000" pitchFamily="34" charset="-122"/>
                <a:ea typeface="思源黑体" panose="020B0500000000090000" pitchFamily="34" charset="-122"/>
                <a:cs typeface="+mn-ea"/>
                <a:sym typeface="+mn-lt"/>
              </a:rPr>
              <a:t>  </a:t>
            </a:r>
            <a:r>
              <a:rPr lang="zh-CN" altLang="en-US" sz="1100" dirty="0">
                <a:solidFill>
                  <a:schemeClr val="bg1"/>
                </a:solidFill>
                <a:latin typeface="思源黑体" panose="020B0500000000090000" pitchFamily="34" charset="-122"/>
                <a:ea typeface="思源黑体" panose="020B0500000000090000" pitchFamily="34" charset="-122"/>
                <a:cs typeface="+mn-ea"/>
                <a:sym typeface="+mn-lt"/>
              </a:rPr>
              <a:t>    </a:t>
            </a:r>
            <a:r>
              <a:rPr lang="zh-CN" altLang="en-US" sz="1400" dirty="0">
                <a:solidFill>
                  <a:schemeClr val="bg1"/>
                </a:solidFill>
                <a:latin typeface="思源黑体" panose="020B0500000000090000" pitchFamily="34" charset="-122"/>
                <a:ea typeface="思源黑体" panose="020B0500000000090000" pitchFamily="34" charset="-122"/>
                <a:cs typeface="+mn-ea"/>
                <a:sym typeface="+mn-lt"/>
              </a:rPr>
              <a:t>刘迪乘</a:t>
            </a:r>
            <a:endParaRPr lang="zh-CN" altLang="en-US" sz="1400" dirty="0">
              <a:solidFill>
                <a:schemeClr val="bg1"/>
              </a:solidFill>
              <a:latin typeface="思源黑体" panose="020B0500000000090000" pitchFamily="34" charset="-122"/>
              <a:ea typeface="思源黑体" panose="020B0500000000090000" pitchFamily="34" charset="-122"/>
              <a:cs typeface="+mn-ea"/>
              <a:sym typeface="+mn-lt"/>
            </a:endParaRPr>
          </a:p>
        </p:txBody>
      </p:sp>
      <p:sp>
        <p:nvSpPr>
          <p:cNvPr id="29" name="PA_矩形 29"/>
          <p:cNvSpPr/>
          <p:nvPr>
            <p:custDataLst>
              <p:tags r:id="rId2"/>
            </p:custDataLst>
          </p:nvPr>
        </p:nvSpPr>
        <p:spPr>
          <a:xfrm>
            <a:off x="11499030" y="236329"/>
            <a:ext cx="461665" cy="4302322"/>
          </a:xfrm>
          <a:prstGeom prst="rect">
            <a:avLst/>
          </a:prstGeom>
          <a:ln>
            <a:noFill/>
          </a:ln>
        </p:spPr>
        <p:txBody>
          <a:bodyPr vert="eaVert" wrap="square">
            <a:spAutoFit/>
          </a:bodyPr>
          <a:lstStyle/>
          <a:p>
            <a:pPr algn="dist"/>
            <a:r>
              <a:rPr lang="zh-CN" altLang="en-US" dirty="0">
                <a:solidFill>
                  <a:schemeClr val="bg1"/>
                </a:solidFill>
                <a:latin typeface="思源宋体 Heavy" panose="02020900000000000000" pitchFamily="18" charset="-122"/>
                <a:ea typeface="思源宋体 Heavy" panose="02020900000000000000" pitchFamily="18" charset="-122"/>
                <a:cs typeface="+mn-ea"/>
                <a:sym typeface="+mn-lt"/>
              </a:rPr>
              <a:t>允公允能  日新月异</a:t>
            </a:r>
            <a:endParaRPr lang="en-US" altLang="zh-CN" spc="300" dirty="0">
              <a:solidFill>
                <a:schemeClr val="bg1"/>
              </a:solidFill>
              <a:latin typeface="思源宋体 Heavy" panose="02020900000000000000" pitchFamily="18" charset="-122"/>
              <a:ea typeface="思源宋体 Heavy" panose="02020900000000000000" pitchFamily="18" charset="-122"/>
              <a:cs typeface="+mn-ea"/>
              <a:sym typeface="思源黑体" panose="020B0500000000090000" pitchFamily="34" charset="-122"/>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5135" t="36629" r="14445" b="35907"/>
          <a:stretch>
            <a:fillRect/>
          </a:stretch>
        </p:blipFill>
        <p:spPr>
          <a:xfrm>
            <a:off x="369421" y="859099"/>
            <a:ext cx="3256612" cy="1270105"/>
          </a:xfrm>
          <a:prstGeom prst="rect">
            <a:avLst/>
          </a:prstGeom>
        </p:spPr>
      </p:pic>
      <p:sp>
        <p:nvSpPr>
          <p:cNvPr id="4" name="矩形: 圆角 20"/>
          <p:cNvSpPr/>
          <p:nvPr/>
        </p:nvSpPr>
        <p:spPr>
          <a:xfrm>
            <a:off x="2707961" y="5797715"/>
            <a:ext cx="1323130" cy="381735"/>
          </a:xfrm>
          <a:prstGeom prst="roundRect">
            <a:avLst>
              <a:gd name="adj" fmla="val 50000"/>
            </a:avLst>
          </a:prstGeom>
          <a:solidFill>
            <a:schemeClr val="accent2"/>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chemeClr val="bg1"/>
                </a:solidFill>
                <a:latin typeface="思源黑体" panose="020B0500000000090000" pitchFamily="34" charset="-122"/>
                <a:ea typeface="思源黑体" panose="020B0500000000090000" pitchFamily="34" charset="-122"/>
                <a:cs typeface="+mn-ea"/>
                <a:sym typeface="+mn-lt"/>
              </a:rPr>
              <a:t>       </a:t>
            </a:r>
            <a:r>
              <a:rPr lang="zh-CN" altLang="en-US" sz="1400" dirty="0">
                <a:solidFill>
                  <a:schemeClr val="bg1"/>
                </a:solidFill>
                <a:latin typeface="思源黑体" panose="020B0500000000090000" pitchFamily="34" charset="-122"/>
                <a:ea typeface="思源黑体" panose="020B0500000000090000" pitchFamily="34" charset="-122"/>
                <a:cs typeface="+mn-ea"/>
                <a:sym typeface="+mn-lt"/>
              </a:rPr>
              <a:t>冯佳荟</a:t>
            </a:r>
            <a:endParaRPr lang="zh-CN" altLang="en-US" sz="1400" dirty="0">
              <a:solidFill>
                <a:schemeClr val="bg1"/>
              </a:solidFill>
              <a:latin typeface="思源黑体" panose="020B0500000000090000" pitchFamily="34" charset="-122"/>
              <a:ea typeface="思源黑体" panose="020B0500000000090000" pitchFamily="34" charset="-122"/>
              <a:cs typeface="+mn-ea"/>
              <a:sym typeface="+mn-lt"/>
            </a:endParaRPr>
          </a:p>
        </p:txBody>
      </p:sp>
      <p:sp>
        <p:nvSpPr>
          <p:cNvPr id="5" name="矩形: 圆角 20"/>
          <p:cNvSpPr/>
          <p:nvPr/>
        </p:nvSpPr>
        <p:spPr>
          <a:xfrm>
            <a:off x="2682464" y="5282147"/>
            <a:ext cx="1323130" cy="381735"/>
          </a:xfrm>
          <a:prstGeom prst="roundRect">
            <a:avLst>
              <a:gd name="adj" fmla="val 50000"/>
            </a:avLst>
          </a:prstGeom>
          <a:solidFill>
            <a:schemeClr val="accent2"/>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chemeClr val="bg1"/>
                </a:solidFill>
                <a:latin typeface="思源黑体" panose="020B0500000000090000" pitchFamily="34" charset="-122"/>
                <a:ea typeface="思源黑体" panose="020B0500000000090000" pitchFamily="34" charset="-122"/>
                <a:cs typeface="+mn-ea"/>
                <a:sym typeface="+mn-lt"/>
              </a:rPr>
              <a:t>         </a:t>
            </a:r>
            <a:r>
              <a:rPr lang="zh-CN" altLang="en-US" sz="1400" dirty="0">
                <a:solidFill>
                  <a:schemeClr val="bg1"/>
                </a:solidFill>
                <a:latin typeface="思源黑体" panose="020B0500000000090000" pitchFamily="34" charset="-122"/>
                <a:ea typeface="思源黑体" panose="020B0500000000090000" pitchFamily="34" charset="-122"/>
                <a:cs typeface="+mn-ea"/>
                <a:sym typeface="+mn-lt"/>
              </a:rPr>
              <a:t>袁田</a:t>
            </a:r>
            <a:endParaRPr lang="zh-CN" altLang="en-US" sz="1400" dirty="0">
              <a:solidFill>
                <a:schemeClr val="bg1"/>
              </a:solidFill>
              <a:latin typeface="思源黑体" panose="020B0500000000090000" pitchFamily="34" charset="-122"/>
              <a:ea typeface="思源黑体" panose="020B050000000009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4"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755900"/>
            <a:ext cx="12192000" cy="5531792"/>
          </a:xfrm>
          <a:prstGeom prst="rect">
            <a:avLst/>
          </a:prstGeom>
          <a:solidFill>
            <a:schemeClr val="accent1">
              <a:lumMod val="75000"/>
            </a:schemeClr>
          </a:solidFill>
          <a:ln w="1270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nvGrpSpPr>
          <p:cNvPr id="15" name="组合 14"/>
          <p:cNvGrpSpPr/>
          <p:nvPr/>
        </p:nvGrpSpPr>
        <p:grpSpPr>
          <a:xfrm>
            <a:off x="199289" y="258436"/>
            <a:ext cx="4355770" cy="653172"/>
            <a:chOff x="363500" y="173190"/>
            <a:chExt cx="4355770" cy="653172"/>
          </a:xfrm>
        </p:grpSpPr>
        <p:sp>
          <p:nvSpPr>
            <p:cNvPr id="16" name="TextBox 55"/>
            <p:cNvSpPr txBox="1"/>
            <p:nvPr/>
          </p:nvSpPr>
          <p:spPr>
            <a:xfrm>
              <a:off x="1053110" y="223027"/>
              <a:ext cx="2524861" cy="436245"/>
            </a:xfrm>
            <a:prstGeom prst="rect">
              <a:avLst/>
            </a:prstGeom>
            <a:noFill/>
          </p:spPr>
          <p:txBody>
            <a:bodyPr wrap="square" lIns="68571" tIns="34285" rIns="68571" bIns="34285" rtlCol="0">
              <a:spAutoFit/>
            </a:bodyPr>
            <a:lstStyle/>
            <a:p>
              <a:endPar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7" name="TextBox 55"/>
            <p:cNvSpPr txBox="1"/>
            <p:nvPr/>
          </p:nvSpPr>
          <p:spPr>
            <a:xfrm>
              <a:off x="1053110" y="605382"/>
              <a:ext cx="3666160" cy="220980"/>
            </a:xfrm>
            <a:prstGeom prst="rect">
              <a:avLst/>
            </a:prstGeom>
            <a:noFill/>
          </p:spPr>
          <p:txBody>
            <a:bodyPr wrap="square" lIns="68571" tIns="34285" rIns="68571" bIns="34285" rtlCol="0">
              <a:spAutoFit/>
            </a:bodyPr>
            <a:lstStyle/>
            <a:p>
              <a:endParaRPr lang="zh-CN" altLang="en-US" sz="1000" dirty="0">
                <a:solidFill>
                  <a:schemeClr val="tx1">
                    <a:lumMod val="50000"/>
                    <a:lumOff val="50000"/>
                  </a:schemeClr>
                </a:solidFill>
                <a:cs typeface="+mn-ea"/>
                <a:sym typeface="+mn-lt"/>
              </a:endParaRPr>
            </a:p>
          </p:txBody>
        </p:sp>
        <p:sp>
          <p:nvSpPr>
            <p:cNvPr id="18" name="椭圆 17"/>
            <p:cNvSpPr/>
            <p:nvPr/>
          </p:nvSpPr>
          <p:spPr>
            <a:xfrm>
              <a:off x="363500" y="173190"/>
              <a:ext cx="627100" cy="627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04</a:t>
              </a:r>
              <a:endParaRPr lang="zh-CN" altLang="en-US" sz="1600" dirty="0">
                <a:latin typeface="思源黑体 CN Medium" panose="020B0600000000000000" pitchFamily="34" charset="-122"/>
                <a:ea typeface="思源黑体 CN Medium" panose="020B0600000000000000" pitchFamily="34" charset="-122"/>
              </a:endParaRPr>
            </a:p>
          </p:txBody>
        </p:sp>
      </p:grpSp>
      <p:sp>
        <p:nvSpPr>
          <p:cNvPr id="8" name="矩形 7"/>
          <p:cNvSpPr/>
          <p:nvPr/>
        </p:nvSpPr>
        <p:spPr>
          <a:xfrm>
            <a:off x="1115196" y="1233391"/>
            <a:ext cx="3308350" cy="574675"/>
          </a:xfrm>
          <a:prstGeom prst="rect">
            <a:avLst/>
          </a:prstGeom>
          <a:solidFill>
            <a:schemeClr val="accent1">
              <a:lumMod val="75000"/>
            </a:schemeClr>
          </a:solid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pic>
        <p:nvPicPr>
          <p:cNvPr id="390118385" name="图片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7470" y="3133975"/>
            <a:ext cx="3949018" cy="3451860"/>
          </a:xfrm>
          <a:prstGeom prst="rect">
            <a:avLst/>
          </a:prstGeom>
          <a:noFill/>
          <a:ln>
            <a:noFill/>
          </a:ln>
        </p:spPr>
      </p:pic>
      <p:sp>
        <p:nvSpPr>
          <p:cNvPr id="6" name="文本框 5"/>
          <p:cNvSpPr txBox="1"/>
          <p:nvPr/>
        </p:nvSpPr>
        <p:spPr>
          <a:xfrm>
            <a:off x="1536065" y="1226989"/>
            <a:ext cx="4064000" cy="523220"/>
          </a:xfrm>
          <a:prstGeom prst="rect">
            <a:avLst/>
          </a:prstGeom>
          <a:noFill/>
        </p:spPr>
        <p:txBody>
          <a:bodyPr wrap="square" rtlCol="0">
            <a:spAutoFit/>
          </a:bodyPr>
          <a:lstStyle/>
          <a:p>
            <a:r>
              <a:rPr lang="zh-CN" altLang="en-US" sz="2800" dirty="0">
                <a:solidFill>
                  <a:schemeClr val="bg1"/>
                </a:solidFill>
                <a:latin typeface="华文行楷" panose="02010800040101010101" pitchFamily="2" charset="-122"/>
                <a:ea typeface="华文行楷" panose="02010800040101010101" pitchFamily="2" charset="-122"/>
              </a:rPr>
              <a:t>情感分析热图</a:t>
            </a:r>
            <a:endParaRPr lang="zh-CN" altLang="en-US" sz="2800" dirty="0">
              <a:solidFill>
                <a:schemeClr val="bg1"/>
              </a:solidFill>
              <a:latin typeface="华文行楷" panose="02010800040101010101" pitchFamily="2" charset="-122"/>
              <a:ea typeface="华文行楷" panose="02010800040101010101" pitchFamily="2" charset="-122"/>
            </a:endParaRPr>
          </a:p>
        </p:txBody>
      </p:sp>
      <p:pic>
        <p:nvPicPr>
          <p:cNvPr id="1640198975"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3817" y="2985534"/>
            <a:ext cx="4012884" cy="3640556"/>
          </a:xfrm>
          <a:prstGeom prst="rect">
            <a:avLst/>
          </a:prstGeom>
          <a:noFill/>
          <a:ln>
            <a:noFill/>
          </a:ln>
        </p:spPr>
      </p:pic>
      <p:sp>
        <p:nvSpPr>
          <p:cNvPr id="13" name="矩形 12"/>
          <p:cNvSpPr/>
          <p:nvPr/>
        </p:nvSpPr>
        <p:spPr>
          <a:xfrm>
            <a:off x="6290627" y="792257"/>
            <a:ext cx="4485323" cy="1762058"/>
          </a:xfrm>
          <a:prstGeom prst="rect">
            <a:avLst/>
          </a:prstGeom>
          <a:no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6716439" y="911608"/>
            <a:ext cx="3836353" cy="1401543"/>
          </a:xfrm>
          <a:prstGeom prst="rect">
            <a:avLst/>
          </a:prstGeom>
          <a:noFill/>
        </p:spPr>
        <p:txBody>
          <a:bodyPr wrap="square" rtlCol="0">
            <a:noAutofit/>
          </a:bodyPr>
          <a:lstStyle/>
          <a:p>
            <a:r>
              <a:rPr lang="zh-CN" altLang="en-US" dirty="0">
                <a:latin typeface="楷体" panose="02010609060101010101" pitchFamily="49" charset="-122"/>
                <a:ea typeface="楷体" panose="02010609060101010101" pitchFamily="49" charset="-122"/>
              </a:rPr>
              <a:t>通过</a:t>
            </a:r>
            <a:r>
              <a:rPr lang="zh-CN" altLang="en-US" dirty="0">
                <a:highlight>
                  <a:srgbClr val="FFFF00"/>
                </a:highlight>
                <a:latin typeface="楷体" panose="02010609060101010101" pitchFamily="49" charset="-122"/>
                <a:ea typeface="楷体" panose="02010609060101010101" pitchFamily="49" charset="-122"/>
              </a:rPr>
              <a:t>颜色深浅</a:t>
            </a:r>
            <a:r>
              <a:rPr lang="zh-CN" altLang="en-US" b="1" dirty="0">
                <a:latin typeface="楷体" panose="02010609060101010101" pitchFamily="49" charset="-122"/>
                <a:ea typeface="楷体" panose="02010609060101010101" pitchFamily="49" charset="-122"/>
              </a:rPr>
              <a:t>映射</a:t>
            </a:r>
            <a:r>
              <a:rPr lang="zh-CN" altLang="en-US" dirty="0">
                <a:latin typeface="楷体" panose="02010609060101010101" pitchFamily="49" charset="-122"/>
                <a:ea typeface="楷体" panose="02010609060101010101" pitchFamily="49" charset="-122"/>
              </a:rPr>
              <a:t>不同省份对该影片的</a:t>
            </a:r>
            <a:r>
              <a:rPr lang="zh-CN" altLang="en-US" dirty="0">
                <a:highlight>
                  <a:srgbClr val="FFFF00"/>
                </a:highlight>
                <a:latin typeface="楷体" panose="02010609060101010101" pitchFamily="49" charset="-122"/>
                <a:ea typeface="楷体" panose="02010609060101010101" pitchFamily="49" charset="-122"/>
              </a:rPr>
              <a:t>喜爱程度</a:t>
            </a:r>
            <a:endParaRPr lang="en-US" altLang="zh-CN" dirty="0">
              <a:highlight>
                <a:srgbClr val="FFFF00"/>
              </a:highlight>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当点击某个省份时会显示该省份对影片的情感均值，同时可以通过拖动时间轴切换不同日期的情感值。</a:t>
            </a:r>
            <a:endParaRPr lang="zh-CN" altLang="en-US" dirty="0">
              <a:latin typeface="楷体" panose="02010609060101010101" pitchFamily="49" charset="-122"/>
              <a:ea typeface="楷体" panose="02010609060101010101" pitchFamily="49" charset="-122"/>
            </a:endParaRPr>
          </a:p>
        </p:txBody>
      </p:sp>
      <p:sp>
        <p:nvSpPr>
          <p:cNvPr id="19" name="TextBox 55"/>
          <p:cNvSpPr txBox="1"/>
          <p:nvPr/>
        </p:nvSpPr>
        <p:spPr>
          <a:xfrm>
            <a:off x="1043204" y="308273"/>
            <a:ext cx="2524861" cy="436245"/>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可视设计</a:t>
            </a:r>
            <a:endPar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20" name="TextBox 55"/>
          <p:cNvSpPr txBox="1"/>
          <p:nvPr/>
        </p:nvSpPr>
        <p:spPr>
          <a:xfrm>
            <a:off x="1200115" y="725722"/>
            <a:ext cx="3666160" cy="220980"/>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Visual design</a:t>
            </a:r>
            <a:endParaRPr lang="en-US" altLang="zh-CN" sz="1000" dirty="0">
              <a:solidFill>
                <a:schemeClr val="tx1">
                  <a:lumMod val="50000"/>
                  <a:lumOff val="50000"/>
                </a:schemeClr>
              </a:solidFill>
              <a:cs typeface="+mn-ea"/>
              <a:sym typeface="+mn-lt"/>
            </a:endParaRPr>
          </a:p>
        </p:txBody>
      </p:sp>
      <p:sp>
        <p:nvSpPr>
          <p:cNvPr id="9" name="ïṧļïḋê"/>
          <p:cNvSpPr/>
          <p:nvPr/>
        </p:nvSpPr>
        <p:spPr>
          <a:xfrm>
            <a:off x="5213191" y="4029699"/>
            <a:ext cx="2154871" cy="1215913"/>
          </a:xfrm>
          <a:prstGeom prst="rightArrow">
            <a:avLst/>
          </a:prstGeom>
          <a:solidFill>
            <a:schemeClr val="accent4">
              <a:lumMod val="7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1600" b="1"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custDataLst>
              <p:tags r:id="rId1"/>
            </p:custDataLst>
          </p:nvPr>
        </p:nvGrpSpPr>
        <p:grpSpPr>
          <a:xfrm>
            <a:off x="1530588" y="1917620"/>
            <a:ext cx="3236182" cy="634399"/>
            <a:chOff x="6783589" y="1465798"/>
            <a:chExt cx="3236182" cy="634399"/>
          </a:xfrm>
        </p:grpSpPr>
        <p:sp>
          <p:nvSpPr>
            <p:cNvPr id="32" name="圆角矩形 15"/>
            <p:cNvSpPr/>
            <p:nvPr>
              <p:custDataLst>
                <p:tags r:id="rId2"/>
              </p:custDataLst>
            </p:nvPr>
          </p:nvSpPr>
          <p:spPr>
            <a:xfrm>
              <a:off x="6783589" y="1465798"/>
              <a:ext cx="3236182" cy="634399"/>
            </a:xfrm>
            <a:prstGeom prst="roundRect">
              <a:avLst>
                <a:gd name="adj" fmla="val 5000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思源黑体 CN Regular" panose="020B0500000000000000" charset="-122"/>
              </a:endParaRPr>
            </a:p>
          </p:txBody>
        </p:sp>
        <p:sp>
          <p:nvSpPr>
            <p:cNvPr id="34" name="文本框 33"/>
            <p:cNvSpPr txBox="1"/>
            <p:nvPr>
              <p:custDataLst>
                <p:tags r:id="rId3"/>
              </p:custDataLst>
            </p:nvPr>
          </p:nvSpPr>
          <p:spPr>
            <a:xfrm>
              <a:off x="7018043" y="1576977"/>
              <a:ext cx="2668005" cy="523220"/>
            </a:xfrm>
            <a:prstGeom prst="rect">
              <a:avLst/>
            </a:prstGeom>
            <a:solidFill>
              <a:schemeClr val="accent1"/>
            </a:solidFill>
          </p:spPr>
          <p:txBody>
            <a:bodyPr wrap="square" rtlCol="0">
              <a:spAutoFit/>
            </a:bodyPr>
            <a:lstStyle/>
            <a:p>
              <a:pPr algn="ctr"/>
              <a:r>
                <a:rPr lang="zh-CN" altLang="en-US" sz="2800" b="1" dirty="0">
                  <a:solidFill>
                    <a:schemeClr val="bg1"/>
                  </a:solidFill>
                  <a:latin typeface="华文行楷" panose="02010800040101010101" pitchFamily="2" charset="-122"/>
                  <a:ea typeface="华文行楷" panose="02010800040101010101" pitchFamily="2" charset="-122"/>
                  <a:cs typeface="思源黑体 CN Regular" panose="020B0500000000000000" charset="-122"/>
                </a:rPr>
                <a:t>评论词云图</a:t>
              </a:r>
              <a:endParaRPr lang="zh-CN" altLang="en-US" sz="2800" b="1" dirty="0">
                <a:solidFill>
                  <a:schemeClr val="bg1"/>
                </a:solidFill>
                <a:latin typeface="华文行楷" panose="02010800040101010101" pitchFamily="2" charset="-122"/>
                <a:ea typeface="华文行楷" panose="02010800040101010101" pitchFamily="2" charset="-122"/>
                <a:cs typeface="思源黑体 CN Regular" panose="020B0500000000000000" charset="-122"/>
              </a:endParaRPr>
            </a:p>
          </p:txBody>
        </p:sp>
      </p:grpSp>
      <p:pic>
        <p:nvPicPr>
          <p:cNvPr id="35" name="图片 34" descr="51miz-E793625-C66AE58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174274"/>
            <a:ext cx="5429399" cy="5189673"/>
          </a:xfrm>
          <a:prstGeom prst="rect">
            <a:avLst/>
          </a:prstGeom>
        </p:spPr>
      </p:pic>
      <p:grpSp>
        <p:nvGrpSpPr>
          <p:cNvPr id="15" name="组合 14"/>
          <p:cNvGrpSpPr/>
          <p:nvPr/>
        </p:nvGrpSpPr>
        <p:grpSpPr>
          <a:xfrm>
            <a:off x="199289" y="258436"/>
            <a:ext cx="4624810" cy="691424"/>
            <a:chOff x="363500" y="173190"/>
            <a:chExt cx="4624810" cy="691424"/>
          </a:xfrm>
        </p:grpSpPr>
        <p:sp>
          <p:nvSpPr>
            <p:cNvPr id="17" name="TextBox 55"/>
            <p:cNvSpPr txBox="1"/>
            <p:nvPr/>
          </p:nvSpPr>
          <p:spPr>
            <a:xfrm>
              <a:off x="1322150" y="643634"/>
              <a:ext cx="3666160" cy="220980"/>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Visual design</a:t>
              </a:r>
              <a:endParaRPr lang="en-US" altLang="zh-CN" sz="1000" dirty="0">
                <a:solidFill>
                  <a:schemeClr val="tx1">
                    <a:lumMod val="50000"/>
                    <a:lumOff val="50000"/>
                  </a:schemeClr>
                </a:solidFill>
                <a:cs typeface="+mn-ea"/>
                <a:sym typeface="+mn-lt"/>
              </a:endParaRPr>
            </a:p>
          </p:txBody>
        </p:sp>
        <p:sp>
          <p:nvSpPr>
            <p:cNvPr id="18" name="椭圆 17"/>
            <p:cNvSpPr/>
            <p:nvPr/>
          </p:nvSpPr>
          <p:spPr>
            <a:xfrm>
              <a:off x="363500" y="173190"/>
              <a:ext cx="627100" cy="627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04</a:t>
              </a:r>
              <a:endParaRPr lang="zh-CN" altLang="en-US" sz="1600" dirty="0">
                <a:latin typeface="思源黑体 CN Medium" panose="020B0600000000000000" pitchFamily="34" charset="-122"/>
                <a:ea typeface="思源黑体 CN Medium" panose="020B0600000000000000" pitchFamily="34" charset="-122"/>
              </a:endParaRPr>
            </a:p>
          </p:txBody>
        </p:sp>
      </p:grpSp>
      <p:pic>
        <p:nvPicPr>
          <p:cNvPr id="476987524" name="图片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0416" y="1440643"/>
            <a:ext cx="5060566" cy="3154353"/>
          </a:xfrm>
          <a:prstGeom prst="rect">
            <a:avLst/>
          </a:prstGeom>
          <a:noFill/>
          <a:ln>
            <a:noFill/>
          </a:ln>
        </p:spPr>
      </p:pic>
      <p:sp>
        <p:nvSpPr>
          <p:cNvPr id="2" name="矩形 1"/>
          <p:cNvSpPr/>
          <p:nvPr/>
        </p:nvSpPr>
        <p:spPr>
          <a:xfrm>
            <a:off x="1474156" y="3096750"/>
            <a:ext cx="3666160" cy="1498245"/>
          </a:xfrm>
          <a:prstGeom prst="rect">
            <a:avLst/>
          </a:prstGeom>
          <a:no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楷体" panose="02010609060101010101" pitchFamily="49" charset="-122"/>
                <a:ea typeface="楷体" panose="02010609060101010101" pitchFamily="49" charset="-122"/>
              </a:rPr>
              <a:t>通</a:t>
            </a:r>
            <a:endParaRPr lang="zh-CN" altLang="en-US" sz="2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645441" y="3174115"/>
            <a:ext cx="3323590" cy="1189990"/>
          </a:xfrm>
          <a:prstGeom prst="rect">
            <a:avLst/>
          </a:prstGeom>
          <a:noFill/>
        </p:spPr>
        <p:txBody>
          <a:bodyPr wrap="square" rtlCol="0">
            <a:noAutofit/>
          </a:bodyPr>
          <a:lstStyle/>
          <a:p>
            <a:r>
              <a:rPr lang="zh-CN" altLang="en-US" sz="1600" dirty="0">
                <a:latin typeface="楷体" panose="02010609060101010101" pitchFamily="49" charset="-122"/>
                <a:ea typeface="楷体" panose="02010609060101010101" pitchFamily="49" charset="-122"/>
              </a:rPr>
              <a:t>通过</a:t>
            </a:r>
            <a:r>
              <a:rPr lang="zh-CN" altLang="en-US" sz="1600" dirty="0">
                <a:highlight>
                  <a:srgbClr val="FFFF00"/>
                </a:highlight>
                <a:latin typeface="楷体" panose="02010609060101010101" pitchFamily="49" charset="-122"/>
                <a:ea typeface="楷体" panose="02010609060101010101" pitchFamily="49" charset="-122"/>
              </a:rPr>
              <a:t>词云大小</a:t>
            </a:r>
            <a:r>
              <a:rPr lang="zh-CN" altLang="en-US" sz="1600" b="1" dirty="0">
                <a:latin typeface="楷体" panose="02010609060101010101" pitchFamily="49" charset="-122"/>
                <a:ea typeface="楷体" panose="02010609060101010101" pitchFamily="49" charset="-122"/>
              </a:rPr>
              <a:t>映射</a:t>
            </a:r>
            <a:r>
              <a:rPr lang="zh-CN" altLang="en-US" sz="1600" dirty="0">
                <a:highlight>
                  <a:srgbClr val="FFFF00"/>
                </a:highlight>
                <a:latin typeface="楷体" panose="02010609060101010101" pitchFamily="49" charset="-122"/>
                <a:ea typeface="楷体" panose="02010609060101010101" pitchFamily="49" charset="-122"/>
              </a:rPr>
              <a:t>词频</a:t>
            </a:r>
            <a:endParaRPr lang="en-US" altLang="zh-CN" sz="1600" dirty="0">
              <a:highlight>
                <a:srgbClr val="FFFF00"/>
              </a:highlight>
              <a:latin typeface="楷体" panose="02010609060101010101" pitchFamily="49" charset="-122"/>
              <a:ea typeface="楷体" panose="02010609060101010101" pitchFamily="49" charset="-122"/>
            </a:endParaRPr>
          </a:p>
          <a:p>
            <a:r>
              <a:rPr lang="zh-CN" altLang="en-US" sz="1600" dirty="0">
                <a:latin typeface="楷体" panose="02010609060101010101" pitchFamily="49" charset="-122"/>
                <a:ea typeface="楷体" panose="02010609060101010101" pitchFamily="49" charset="-122"/>
              </a:rPr>
              <a:t>将电影上映后的评论通过词云图的方式呈现出来，当鼠标悬停到某个词上时会随机显示一条包含该词的评论</a:t>
            </a:r>
            <a:endParaRPr lang="zh-CN" altLang="en-US" sz="1600" dirty="0">
              <a:latin typeface="楷体" panose="02010609060101010101" pitchFamily="49" charset="-122"/>
              <a:ea typeface="楷体" panose="02010609060101010101" pitchFamily="49" charset="-122"/>
            </a:endParaRPr>
          </a:p>
        </p:txBody>
      </p:sp>
      <p:sp>
        <p:nvSpPr>
          <p:cNvPr id="4" name="TextBox 55"/>
          <p:cNvSpPr txBox="1"/>
          <p:nvPr/>
        </p:nvSpPr>
        <p:spPr>
          <a:xfrm>
            <a:off x="1025038" y="297392"/>
            <a:ext cx="2524861" cy="436245"/>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可视设计</a:t>
            </a:r>
            <a:endPar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99289" y="258436"/>
            <a:ext cx="3214471" cy="627100"/>
            <a:chOff x="363500" y="173190"/>
            <a:chExt cx="3214471" cy="627100"/>
          </a:xfrm>
        </p:grpSpPr>
        <p:sp>
          <p:nvSpPr>
            <p:cNvPr id="33" name="TextBox 55"/>
            <p:cNvSpPr txBox="1"/>
            <p:nvPr/>
          </p:nvSpPr>
          <p:spPr>
            <a:xfrm>
              <a:off x="1053110" y="223027"/>
              <a:ext cx="2524861" cy="436245"/>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可视设计</a:t>
              </a:r>
              <a:endPar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35" name="椭圆 34"/>
            <p:cNvSpPr/>
            <p:nvPr/>
          </p:nvSpPr>
          <p:spPr>
            <a:xfrm>
              <a:off x="363500" y="173190"/>
              <a:ext cx="627100" cy="627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04</a:t>
              </a:r>
              <a:endParaRPr lang="zh-CN" altLang="en-US" sz="1600" dirty="0">
                <a:latin typeface="思源黑体 CN Medium" panose="020B0600000000000000" pitchFamily="34" charset="-122"/>
                <a:ea typeface="思源黑体 CN Medium" panose="020B0600000000000000" pitchFamily="34" charset="-122"/>
              </a:endParaRPr>
            </a:p>
          </p:txBody>
        </p:sp>
      </p:grpSp>
      <p:sp>
        <p:nvSpPr>
          <p:cNvPr id="51" name="矩形 50"/>
          <p:cNvSpPr/>
          <p:nvPr/>
        </p:nvSpPr>
        <p:spPr>
          <a:xfrm>
            <a:off x="0" y="4248150"/>
            <a:ext cx="12103100" cy="2841625"/>
          </a:xfrm>
          <a:prstGeom prst="rect">
            <a:avLst/>
          </a:prstGeom>
          <a:solidFill>
            <a:schemeClr val="accent1">
              <a:lumMod val="75000"/>
            </a:schemeClr>
          </a:solidFill>
          <a:ln>
            <a:noFill/>
          </a:ln>
          <a:effectLst>
            <a:outerShdw blurRad="4318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1317" y="6356740"/>
            <a:ext cx="2383887" cy="342271"/>
          </a:xfrm>
          <a:prstGeom prst="rect">
            <a:avLst/>
          </a:prstGeom>
        </p:spPr>
      </p:pic>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5135" t="36629" r="14445" b="35907"/>
          <a:stretch>
            <a:fillRect/>
          </a:stretch>
        </p:blipFill>
        <p:spPr>
          <a:xfrm>
            <a:off x="10307222" y="216970"/>
            <a:ext cx="1592729" cy="621177"/>
          </a:xfrm>
          <a:prstGeom prst="rect">
            <a:avLst/>
          </a:prstGeom>
        </p:spPr>
      </p:pic>
      <p:grpSp>
        <p:nvGrpSpPr>
          <p:cNvPr id="2" name="组合 1"/>
          <p:cNvGrpSpPr/>
          <p:nvPr/>
        </p:nvGrpSpPr>
        <p:grpSpPr>
          <a:xfrm>
            <a:off x="3743325" y="4248150"/>
            <a:ext cx="8448675" cy="2842260"/>
            <a:chOff x="3743071" y="4248150"/>
            <a:chExt cx="8448929" cy="2609849"/>
          </a:xfrm>
        </p:grpSpPr>
        <p:sp>
          <p:nvSpPr>
            <p:cNvPr id="31" name="矩形 30"/>
            <p:cNvSpPr/>
            <p:nvPr/>
          </p:nvSpPr>
          <p:spPr>
            <a:xfrm>
              <a:off x="3743071" y="4248150"/>
              <a:ext cx="8448929" cy="2609849"/>
            </a:xfrm>
            <a:prstGeom prst="rect">
              <a:avLst/>
            </a:prstGeom>
            <a:solidFill>
              <a:srgbClr val="6A6A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6" name="矩形 35"/>
            <p:cNvSpPr/>
            <p:nvPr/>
          </p:nvSpPr>
          <p:spPr>
            <a:xfrm>
              <a:off x="4047879" y="4753677"/>
              <a:ext cx="7699606" cy="1265275"/>
            </a:xfrm>
            <a:prstGeom prst="rect">
              <a:avLst/>
            </a:prstGeom>
          </p:spPr>
          <p:txBody>
            <a:bodyPr wrap="square">
              <a:noAutofit/>
            </a:bodyPr>
            <a:lstStyle/>
            <a:p>
              <a:pPr algn="just"/>
              <a:r>
                <a:rPr lang="zh-CN" altLang="en-US" sz="2400" dirty="0">
                  <a:solidFill>
                    <a:schemeClr val="bg1"/>
                  </a:solidFill>
                  <a:latin typeface="华文楷体" panose="02010600040101010101" pitchFamily="2" charset="-122"/>
                  <a:ea typeface="华文楷体" panose="02010600040101010101" pitchFamily="2" charset="-122"/>
                </a:rPr>
                <a:t>通过折线图展示影片上映后票房与评论数的变化趋势，通过背景颜色的深浅来展示好评率的高低。当鼠标悬停于某一数据点时，系统将弹出一个圆形饼图，直观呈现该时间段内的好评率与差评率，进一步丰富数据的交互性与可视化效果。</a:t>
              </a:r>
              <a:endParaRPr lang="zh-CN" altLang="en-US" sz="2400" dirty="0">
                <a:solidFill>
                  <a:schemeClr val="bg1"/>
                </a:solidFill>
                <a:latin typeface="华文楷体" panose="02010600040101010101" pitchFamily="2" charset="-122"/>
                <a:ea typeface="华文楷体" panose="02010600040101010101" pitchFamily="2" charset="-122"/>
              </a:endParaRPr>
            </a:p>
          </p:txBody>
        </p:sp>
      </p:grpSp>
      <p:sp>
        <p:nvSpPr>
          <p:cNvPr id="38" name="矩形 37"/>
          <p:cNvSpPr/>
          <p:nvPr/>
        </p:nvSpPr>
        <p:spPr>
          <a:xfrm>
            <a:off x="826135" y="4930140"/>
            <a:ext cx="2427605" cy="1246505"/>
          </a:xfrm>
          <a:prstGeom prst="rect">
            <a:avLst/>
          </a:prstGeom>
          <a:solidFill>
            <a:schemeClr val="accent1">
              <a:lumMod val="50000"/>
            </a:schemeClr>
          </a:solidFill>
          <a:ln>
            <a:noFill/>
          </a:ln>
          <a:effectLst>
            <a:outerShdw blurRad="165100" dist="38100" dir="8100000" sx="107000" sy="107000" algn="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bg1"/>
                </a:solidFill>
                <a:latin typeface="华文行楷" panose="02010800040101010101" pitchFamily="2" charset="-122"/>
                <a:ea typeface="华文行楷" panose="02010800040101010101" pitchFamily="2" charset="-122"/>
              </a:rPr>
              <a:t>票房评论折线图</a:t>
            </a:r>
            <a:endParaRPr lang="zh-CN" altLang="en-US" sz="3600" b="1" dirty="0">
              <a:solidFill>
                <a:schemeClr val="bg1"/>
              </a:solidFill>
              <a:latin typeface="华文行楷" panose="02010800040101010101" pitchFamily="2" charset="-122"/>
              <a:ea typeface="华文行楷" panose="02010800040101010101" pitchFamily="2" charset="-122"/>
            </a:endParaRPr>
          </a:p>
        </p:txBody>
      </p:sp>
      <p:pic>
        <p:nvPicPr>
          <p:cNvPr id="40"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3977" y="759463"/>
            <a:ext cx="8243806" cy="3306651"/>
          </a:xfrm>
          <a:prstGeom prst="rect">
            <a:avLst/>
          </a:prstGeom>
          <a:noFill/>
          <a:ln>
            <a:noFill/>
          </a:ln>
        </p:spPr>
      </p:pic>
      <p:sp>
        <p:nvSpPr>
          <p:cNvPr id="5" name="TextBox 55"/>
          <p:cNvSpPr txBox="1"/>
          <p:nvPr/>
        </p:nvSpPr>
        <p:spPr>
          <a:xfrm>
            <a:off x="1082128" y="727669"/>
            <a:ext cx="3666160" cy="220980"/>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Visual design</a:t>
            </a:r>
            <a:endParaRPr lang="en-US" altLang="zh-CN" sz="1000" dirty="0">
              <a:solidFill>
                <a:schemeClr val="tx1">
                  <a:lumMod val="50000"/>
                  <a:lumOff val="50000"/>
                </a:schemeClr>
              </a:solidFill>
              <a:cs typeface="+mn-ea"/>
              <a:sym typeface="+mn-lt"/>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accent1">
                  <a:alpha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3648433" y="481707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643997" y="2789044"/>
            <a:ext cx="6842248" cy="1200329"/>
          </a:xfrm>
          <a:prstGeom prst="rect">
            <a:avLst/>
          </a:prstGeom>
          <a:noFill/>
          <a:effectLst/>
        </p:spPr>
        <p:txBody>
          <a:bodyPr wrap="square" rtlCol="0">
            <a:spAutoFit/>
          </a:bodyPr>
          <a:lstStyle/>
          <a:p>
            <a:pPr algn="ctr"/>
            <a:r>
              <a:rPr lang="zh-CN" altLang="en-US" sz="7200" b="1" dirty="0">
                <a:solidFill>
                  <a:schemeClr val="bg1"/>
                </a:solidFill>
                <a:latin typeface="思源宋体 Heavy" panose="02020900000000000000" pitchFamily="18" charset="-122"/>
                <a:ea typeface="思源宋体 Heavy" panose="02020900000000000000" pitchFamily="18" charset="-122"/>
              </a:rPr>
              <a:t>交互设计</a:t>
            </a:r>
            <a:endParaRPr lang="zh-CN" altLang="en-US" sz="7200" b="1" dirty="0">
              <a:solidFill>
                <a:schemeClr val="bg1"/>
              </a:solidFill>
              <a:latin typeface="思源宋体 Heavy" panose="02020900000000000000" pitchFamily="18" charset="-122"/>
              <a:ea typeface="思源宋体 Heavy" panose="02020900000000000000" pitchFamily="18" charset="-122"/>
            </a:endParaRPr>
          </a:p>
        </p:txBody>
      </p:sp>
      <p:sp>
        <p:nvSpPr>
          <p:cNvPr id="12" name="文本框 11"/>
          <p:cNvSpPr txBox="1"/>
          <p:nvPr/>
        </p:nvSpPr>
        <p:spPr>
          <a:xfrm>
            <a:off x="3144421" y="2067417"/>
            <a:ext cx="1841402" cy="584775"/>
          </a:xfrm>
          <a:prstGeom prst="rect">
            <a:avLst/>
          </a:prstGeom>
          <a:noFill/>
        </p:spPr>
        <p:txBody>
          <a:bodyPr wrap="none" rtlCol="0">
            <a:spAutoFit/>
          </a:bodyPr>
          <a:lstStyle/>
          <a:p>
            <a:pPr algn="ctr"/>
            <a:r>
              <a:rPr lang="en-US" altLang="zh-CN" sz="3200" dirty="0">
                <a:solidFill>
                  <a:schemeClr val="accent2"/>
                </a:solidFill>
                <a:latin typeface="思源宋体 Heavy" panose="02020900000000000000" pitchFamily="18" charset="-122"/>
                <a:ea typeface="思源宋体 Heavy" panose="02020900000000000000" pitchFamily="18" charset="-122"/>
              </a:rPr>
              <a:t>PART-05</a:t>
            </a:r>
            <a:endParaRPr lang="zh-CN" altLang="en-US" sz="3200" dirty="0">
              <a:solidFill>
                <a:schemeClr val="accent2"/>
              </a:solidFill>
              <a:latin typeface="思源宋体 Heavy" panose="02020900000000000000" pitchFamily="18" charset="-122"/>
              <a:ea typeface="思源宋体 Heavy" panose="02020900000000000000" pitchFamily="18" charset="-122"/>
            </a:endParaRPr>
          </a:p>
        </p:txBody>
      </p:sp>
      <p:sp>
        <p:nvSpPr>
          <p:cNvPr id="13" name="文本框 12"/>
          <p:cNvSpPr txBox="1"/>
          <p:nvPr/>
        </p:nvSpPr>
        <p:spPr>
          <a:xfrm>
            <a:off x="1570853" y="3970583"/>
            <a:ext cx="4988537" cy="316369"/>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rPr>
              <a:t>Interactive design</a:t>
            </a:r>
            <a:endPar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16"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818" y="1695450"/>
            <a:ext cx="3883544" cy="387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53594" y="258436"/>
            <a:ext cx="4233036" cy="627100"/>
            <a:chOff x="363500" y="173190"/>
            <a:chExt cx="4233036" cy="627100"/>
          </a:xfrm>
        </p:grpSpPr>
        <p:sp>
          <p:nvSpPr>
            <p:cNvPr id="33" name="TextBox 55"/>
            <p:cNvSpPr txBox="1"/>
            <p:nvPr/>
          </p:nvSpPr>
          <p:spPr>
            <a:xfrm>
              <a:off x="1053110" y="223027"/>
              <a:ext cx="3543426"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图表一与图表二的交互</a:t>
              </a:r>
              <a:endPar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35" name="椭圆 34"/>
            <p:cNvSpPr/>
            <p:nvPr/>
          </p:nvSpPr>
          <p:spPr>
            <a:xfrm>
              <a:off x="363500" y="173190"/>
              <a:ext cx="627100" cy="627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05</a:t>
              </a:r>
              <a:endParaRPr lang="zh-CN" altLang="en-US" sz="1600" dirty="0">
                <a:latin typeface="思源黑体 CN Medium" panose="020B0600000000000000" pitchFamily="34" charset="-122"/>
                <a:ea typeface="思源黑体 CN Medium" panose="020B0600000000000000" pitchFamily="34" charset="-122"/>
              </a:endParaRPr>
            </a:p>
          </p:txBody>
        </p:sp>
      </p:gr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1317" y="6356740"/>
            <a:ext cx="2383887" cy="342271"/>
          </a:xfrm>
          <a:prstGeom prst="rect">
            <a:avLst/>
          </a:prstGeom>
        </p:spPr>
      </p:pic>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5135" t="36629" r="14445" b="35907"/>
          <a:stretch>
            <a:fillRect/>
          </a:stretch>
        </p:blipFill>
        <p:spPr>
          <a:xfrm>
            <a:off x="10307222" y="216970"/>
            <a:ext cx="1592729" cy="621177"/>
          </a:xfrm>
          <a:prstGeom prst="rect">
            <a:avLst/>
          </a:prstGeom>
        </p:spPr>
      </p:pic>
      <p:sp>
        <p:nvSpPr>
          <p:cNvPr id="54" name="矩形 53"/>
          <p:cNvSpPr/>
          <p:nvPr>
            <p:custDataLst>
              <p:tags r:id="rId3"/>
            </p:custDataLst>
          </p:nvPr>
        </p:nvSpPr>
        <p:spPr>
          <a:xfrm>
            <a:off x="3568065" y="1958686"/>
            <a:ext cx="3319266" cy="684803"/>
          </a:xfrm>
          <a:prstGeom prst="rect">
            <a:avLst/>
          </a:prstGeom>
        </p:spPr>
        <p:txBody>
          <a:bodyPr wrap="square">
            <a:spAutoFit/>
          </a:bodyPr>
          <a:lstStyle/>
          <a:p>
            <a:pPr algn="ctr">
              <a:lnSpc>
                <a:spcPct val="150000"/>
              </a:lnSpc>
            </a:pPr>
            <a:endParaRPr lang="zh-CN" altLang="en-US" sz="2800" dirty="0">
              <a:latin typeface="华文行楷" panose="02010800040101010101" pitchFamily="2" charset="-122"/>
              <a:ea typeface="华文行楷" panose="02010800040101010101" pitchFamily="2" charset="-122"/>
            </a:endParaRPr>
          </a:p>
        </p:txBody>
      </p:sp>
      <p:pic>
        <p:nvPicPr>
          <p:cNvPr id="8" name="图片 7"/>
          <p:cNvPicPr>
            <a:picLocks noChangeAspect="1"/>
          </p:cNvPicPr>
          <p:nvPr/>
        </p:nvPicPr>
        <p:blipFill>
          <a:blip r:embed="rId4"/>
          <a:stretch>
            <a:fillRect/>
          </a:stretch>
        </p:blipFill>
        <p:spPr>
          <a:xfrm>
            <a:off x="219642" y="1578265"/>
            <a:ext cx="4885265" cy="3459475"/>
          </a:xfrm>
          <a:prstGeom prst="rect">
            <a:avLst/>
          </a:prstGeom>
        </p:spPr>
      </p:pic>
      <p:sp>
        <p:nvSpPr>
          <p:cNvPr id="9" name="矩形 8"/>
          <p:cNvSpPr/>
          <p:nvPr/>
        </p:nvSpPr>
        <p:spPr>
          <a:xfrm>
            <a:off x="5967124" y="929517"/>
            <a:ext cx="4372051" cy="561235"/>
          </a:xfrm>
          <a:prstGeom prst="rect">
            <a:avLst/>
          </a:prstGeom>
          <a:solidFill>
            <a:schemeClr val="accent1">
              <a:lumMod val="75000"/>
            </a:schemeClr>
          </a:solidFill>
          <a:ln>
            <a:noFill/>
          </a:ln>
          <a:effectLst>
            <a:outerShdw blurRad="4318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图表一中通过滑动条的滑动，可以展示该电影上映后十天内全国各地的好评热力图，以此来反映好评数目在各地的变化</a:t>
            </a:r>
            <a:endParaRPr lang="zh-CN" altLang="en-US" sz="1200" b="1" dirty="0">
              <a:latin typeface="华文楷体" panose="02010600040101010101" pitchFamily="2" charset="-122"/>
              <a:ea typeface="华文楷体" panose="02010600040101010101" pitchFamily="2" charset="-122"/>
            </a:endParaRPr>
          </a:p>
        </p:txBody>
      </p:sp>
      <p:pic>
        <p:nvPicPr>
          <p:cNvPr id="11" name="图片 10"/>
          <p:cNvPicPr>
            <a:picLocks noChangeAspect="1"/>
          </p:cNvPicPr>
          <p:nvPr/>
        </p:nvPicPr>
        <p:blipFill>
          <a:blip r:embed="rId5"/>
          <a:stretch>
            <a:fillRect/>
          </a:stretch>
        </p:blipFill>
        <p:spPr>
          <a:xfrm flipV="1">
            <a:off x="7175589" y="1807576"/>
            <a:ext cx="3693910" cy="392589"/>
          </a:xfrm>
          <a:prstGeom prst="rect">
            <a:avLst/>
          </a:prstGeom>
        </p:spPr>
      </p:pic>
      <p:sp>
        <p:nvSpPr>
          <p:cNvPr id="12" name="矩形 11"/>
          <p:cNvSpPr/>
          <p:nvPr/>
        </p:nvSpPr>
        <p:spPr>
          <a:xfrm>
            <a:off x="5393165" y="1796678"/>
            <a:ext cx="1592730" cy="392590"/>
          </a:xfrm>
          <a:prstGeom prst="rect">
            <a:avLst/>
          </a:prstGeom>
          <a:solidFill>
            <a:schemeClr val="accent1">
              <a:lumMod val="75000"/>
            </a:schemeClr>
          </a:solidFill>
          <a:ln>
            <a:noFill/>
          </a:ln>
          <a:effectLst>
            <a:outerShdw blurRad="4318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滑动条元素</a:t>
            </a:r>
            <a:endParaRPr lang="zh-CN" altLang="en-US" sz="1200" b="1" dirty="0">
              <a:latin typeface="华文楷体" panose="02010600040101010101" pitchFamily="2" charset="-122"/>
              <a:ea typeface="华文楷体" panose="02010600040101010101" pitchFamily="2" charset="-122"/>
            </a:endParaRPr>
          </a:p>
        </p:txBody>
      </p:sp>
      <p:sp>
        <p:nvSpPr>
          <p:cNvPr id="13" name="矩形 12"/>
          <p:cNvSpPr/>
          <p:nvPr/>
        </p:nvSpPr>
        <p:spPr>
          <a:xfrm>
            <a:off x="5817771" y="2409636"/>
            <a:ext cx="4650280" cy="561235"/>
          </a:xfrm>
          <a:prstGeom prst="rect">
            <a:avLst/>
          </a:prstGeom>
          <a:solidFill>
            <a:schemeClr val="accent1">
              <a:lumMod val="75000"/>
            </a:schemeClr>
          </a:solidFill>
          <a:ln>
            <a:noFill/>
          </a:ln>
          <a:effectLst>
            <a:outerShdw blurRad="4318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华文楷体" panose="02010600040101010101" pitchFamily="2" charset="-122"/>
                <a:ea typeface="华文楷体" panose="02010600040101010101" pitchFamily="2" charset="-122"/>
              </a:rPr>
              <a:t>通过图表一中滑动条的滑动，同时可以变化图表二中的内容，图表二词云图也会随着滑动条进行日期上的变化以展示当天的评论词云</a:t>
            </a:r>
            <a:endParaRPr lang="zh-CN" altLang="en-US" sz="1200" b="1" dirty="0">
              <a:latin typeface="华文楷体" panose="02010600040101010101" pitchFamily="2" charset="-122"/>
              <a:ea typeface="华文楷体" panose="02010600040101010101" pitchFamily="2" charset="-122"/>
            </a:endParaRPr>
          </a:p>
        </p:txBody>
      </p:sp>
      <p:pic>
        <p:nvPicPr>
          <p:cNvPr id="15" name="图片 14"/>
          <p:cNvPicPr>
            <a:picLocks noChangeAspect="1"/>
          </p:cNvPicPr>
          <p:nvPr/>
        </p:nvPicPr>
        <p:blipFill>
          <a:blip r:embed="rId6"/>
          <a:stretch>
            <a:fillRect/>
          </a:stretch>
        </p:blipFill>
        <p:spPr>
          <a:xfrm>
            <a:off x="4292713" y="3172648"/>
            <a:ext cx="3478475" cy="2818684"/>
          </a:xfrm>
          <a:prstGeom prst="rect">
            <a:avLst/>
          </a:prstGeom>
        </p:spPr>
      </p:pic>
      <p:pic>
        <p:nvPicPr>
          <p:cNvPr id="17" name="图片 16"/>
          <p:cNvPicPr>
            <a:picLocks noChangeAspect="1"/>
          </p:cNvPicPr>
          <p:nvPr/>
        </p:nvPicPr>
        <p:blipFill>
          <a:blip r:embed="rId7"/>
          <a:stretch>
            <a:fillRect/>
          </a:stretch>
        </p:blipFill>
        <p:spPr>
          <a:xfrm>
            <a:off x="8834139" y="3112272"/>
            <a:ext cx="3138219" cy="2678289"/>
          </a:xfrm>
          <a:prstGeom prst="rect">
            <a:avLst/>
          </a:prstGeom>
        </p:spPr>
      </p:pic>
      <p:sp>
        <p:nvSpPr>
          <p:cNvPr id="18" name="ïṧļïḋê"/>
          <p:cNvSpPr/>
          <p:nvPr/>
        </p:nvSpPr>
        <p:spPr>
          <a:xfrm>
            <a:off x="7771188" y="4254382"/>
            <a:ext cx="960838" cy="425258"/>
          </a:xfrm>
          <a:prstGeom prst="rightArrow">
            <a:avLst/>
          </a:prstGeom>
          <a:solidFill>
            <a:schemeClr val="accent4">
              <a:lumMod val="7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1600" b="1" dirty="0"/>
          </a:p>
        </p:txBody>
      </p:sp>
      <p:sp>
        <p:nvSpPr>
          <p:cNvPr id="19" name="文本框 18"/>
          <p:cNvSpPr txBox="1"/>
          <p:nvPr>
            <p:custDataLst>
              <p:tags r:id="rId8"/>
            </p:custDataLst>
          </p:nvPr>
        </p:nvSpPr>
        <p:spPr>
          <a:xfrm>
            <a:off x="6126481" y="6258551"/>
            <a:ext cx="4250252" cy="307777"/>
          </a:xfrm>
          <a:prstGeom prst="rect">
            <a:avLst/>
          </a:prstGeom>
          <a:solidFill>
            <a:schemeClr val="accent1"/>
          </a:solidFill>
        </p:spPr>
        <p:txBody>
          <a:bodyPr wrap="square" rtlCol="0">
            <a:spAutoFit/>
          </a:bodyPr>
          <a:lstStyle/>
          <a:p>
            <a:pPr algn="ctr"/>
            <a:r>
              <a:rPr lang="zh-CN" altLang="en-US" sz="1400" b="1" dirty="0">
                <a:solidFill>
                  <a:schemeClr val="bg1"/>
                </a:solidFill>
                <a:latin typeface="华文楷体" panose="02010600040101010101" pitchFamily="2" charset="-122"/>
                <a:ea typeface="华文楷体" panose="02010600040101010101" pitchFamily="2" charset="-122"/>
                <a:cs typeface="思源黑体 CN Regular" panose="020B0500000000000000" charset="-122"/>
              </a:rPr>
              <a:t>经过滑动条滑动，展示</a:t>
            </a:r>
            <a:r>
              <a:rPr lang="en-US" altLang="zh-CN" sz="1400" b="1" dirty="0">
                <a:solidFill>
                  <a:schemeClr val="bg1"/>
                </a:solidFill>
                <a:latin typeface="华文楷体" panose="02010600040101010101" pitchFamily="2" charset="-122"/>
                <a:ea typeface="华文楷体" panose="02010600040101010101" pitchFamily="2" charset="-122"/>
                <a:cs typeface="思源黑体 CN Regular" panose="020B0500000000000000" charset="-122"/>
              </a:rPr>
              <a:t>11-23</a:t>
            </a:r>
            <a:r>
              <a:rPr lang="zh-CN" altLang="en-US" sz="1400" b="1" dirty="0">
                <a:solidFill>
                  <a:schemeClr val="bg1"/>
                </a:solidFill>
                <a:latin typeface="华文楷体" panose="02010600040101010101" pitchFamily="2" charset="-122"/>
                <a:ea typeface="华文楷体" panose="02010600040101010101" pitchFamily="2" charset="-122"/>
                <a:cs typeface="思源黑体 CN Regular" panose="020B0500000000000000" charset="-122"/>
              </a:rPr>
              <a:t>和</a:t>
            </a:r>
            <a:r>
              <a:rPr lang="en-US" altLang="zh-CN" sz="1400" b="1" dirty="0">
                <a:solidFill>
                  <a:schemeClr val="bg1"/>
                </a:solidFill>
                <a:latin typeface="华文楷体" panose="02010600040101010101" pitchFamily="2" charset="-122"/>
                <a:ea typeface="华文楷体" panose="02010600040101010101" pitchFamily="2" charset="-122"/>
                <a:cs typeface="思源黑体 CN Regular" panose="020B0500000000000000" charset="-122"/>
              </a:rPr>
              <a:t>11-27</a:t>
            </a:r>
            <a:r>
              <a:rPr lang="zh-CN" altLang="en-US" sz="1400" b="1" dirty="0">
                <a:solidFill>
                  <a:schemeClr val="bg1"/>
                </a:solidFill>
                <a:latin typeface="华文楷体" panose="02010600040101010101" pitchFamily="2" charset="-122"/>
                <a:ea typeface="华文楷体" panose="02010600040101010101" pitchFamily="2" charset="-122"/>
                <a:cs typeface="思源黑体 CN Regular" panose="020B0500000000000000" charset="-122"/>
              </a:rPr>
              <a:t>的评论词云</a:t>
            </a:r>
            <a:endParaRPr lang="zh-CN" altLang="en-US" sz="1400" b="1" dirty="0">
              <a:solidFill>
                <a:schemeClr val="bg1"/>
              </a:solidFill>
              <a:latin typeface="华文楷体" panose="02010600040101010101" pitchFamily="2" charset="-122"/>
              <a:ea typeface="华文楷体" panose="02010600040101010101" pitchFamily="2" charset="-122"/>
              <a:cs typeface="思源黑体 CN Regular" panose="020B0500000000000000" charset="-122"/>
            </a:endParaRPr>
          </a:p>
        </p:txBody>
      </p:sp>
      <p:sp>
        <p:nvSpPr>
          <p:cNvPr id="20" name="文本框 19"/>
          <p:cNvSpPr txBox="1"/>
          <p:nvPr/>
        </p:nvSpPr>
        <p:spPr>
          <a:xfrm>
            <a:off x="-81023" y="629958"/>
            <a:ext cx="4988537" cy="316369"/>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100" dirty="0">
                <a:solidFill>
                  <a:schemeClr val="tx1"/>
                </a:solidFill>
                <a:latin typeface="思源黑体 CN Light" panose="020B0300000000000000" pitchFamily="34" charset="-122"/>
                <a:ea typeface="思源黑体 CN Light" panose="020B0300000000000000" pitchFamily="34" charset="-122"/>
                <a:cs typeface="+mn-ea"/>
                <a:sym typeface="+mn-lt"/>
              </a:rPr>
              <a:t>Interactive</a:t>
            </a:r>
            <a:r>
              <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rPr>
              <a:t> </a:t>
            </a:r>
            <a:r>
              <a:rPr lang="en-US" altLang="zh-CN" sz="1100" dirty="0">
                <a:solidFill>
                  <a:schemeClr val="tx1"/>
                </a:solidFill>
                <a:latin typeface="思源黑体 CN Light" panose="020B0300000000000000" pitchFamily="34" charset="-122"/>
                <a:ea typeface="思源黑体 CN Light" panose="020B0300000000000000" pitchFamily="34" charset="-122"/>
                <a:cs typeface="+mn-ea"/>
                <a:sym typeface="+mn-lt"/>
              </a:rPr>
              <a:t>design</a:t>
            </a:r>
            <a:endParaRPr lang="en-US" altLang="zh-CN" sz="1100" dirty="0">
              <a:solidFill>
                <a:schemeClr val="tx1"/>
              </a:solidFill>
              <a:latin typeface="思源黑体 CN Light" panose="020B0300000000000000" pitchFamily="34" charset="-122"/>
              <a:ea typeface="思源黑体 CN Light" panose="020B0300000000000000" pitchFamily="34" charset="-122"/>
              <a:cs typeface="+mn-ea"/>
              <a:sym typeface="+mn-lt"/>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accent1">
                  <a:alpha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3648433" y="481707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643997" y="2789044"/>
            <a:ext cx="6842248" cy="1200329"/>
          </a:xfrm>
          <a:prstGeom prst="rect">
            <a:avLst/>
          </a:prstGeom>
          <a:noFill/>
          <a:effectLst/>
        </p:spPr>
        <p:txBody>
          <a:bodyPr wrap="square" rtlCol="0">
            <a:spAutoFit/>
          </a:bodyPr>
          <a:lstStyle/>
          <a:p>
            <a:pPr algn="ctr"/>
            <a:r>
              <a:rPr lang="zh-CN" altLang="en-US" sz="7200" b="1" dirty="0">
                <a:solidFill>
                  <a:schemeClr val="bg1"/>
                </a:solidFill>
                <a:latin typeface="思源宋体 Heavy" panose="02020900000000000000" pitchFamily="18" charset="-122"/>
                <a:ea typeface="思源宋体 Heavy" panose="02020900000000000000" pitchFamily="18" charset="-122"/>
              </a:rPr>
              <a:t>案例分析</a:t>
            </a:r>
            <a:endParaRPr lang="zh-CN" altLang="en-US" sz="7200" b="1" dirty="0">
              <a:solidFill>
                <a:schemeClr val="bg1"/>
              </a:solidFill>
              <a:latin typeface="思源宋体 Heavy" panose="02020900000000000000" pitchFamily="18" charset="-122"/>
              <a:ea typeface="思源宋体 Heavy" panose="02020900000000000000" pitchFamily="18" charset="-122"/>
            </a:endParaRPr>
          </a:p>
        </p:txBody>
      </p:sp>
      <p:sp>
        <p:nvSpPr>
          <p:cNvPr id="12" name="文本框 11"/>
          <p:cNvSpPr txBox="1"/>
          <p:nvPr/>
        </p:nvSpPr>
        <p:spPr>
          <a:xfrm>
            <a:off x="3144421" y="2067417"/>
            <a:ext cx="1841402" cy="584775"/>
          </a:xfrm>
          <a:prstGeom prst="rect">
            <a:avLst/>
          </a:prstGeom>
          <a:noFill/>
        </p:spPr>
        <p:txBody>
          <a:bodyPr wrap="none" rtlCol="0">
            <a:spAutoFit/>
          </a:bodyPr>
          <a:lstStyle/>
          <a:p>
            <a:pPr algn="ctr"/>
            <a:r>
              <a:rPr lang="en-US" altLang="zh-CN" sz="3200" dirty="0">
                <a:solidFill>
                  <a:schemeClr val="accent2"/>
                </a:solidFill>
                <a:latin typeface="思源宋体 Heavy" panose="02020900000000000000" pitchFamily="18" charset="-122"/>
                <a:ea typeface="思源宋体 Heavy" panose="02020900000000000000" pitchFamily="18" charset="-122"/>
              </a:rPr>
              <a:t>PART-06</a:t>
            </a:r>
            <a:endParaRPr lang="zh-CN" altLang="en-US" sz="3200" dirty="0">
              <a:solidFill>
                <a:schemeClr val="accent2"/>
              </a:solidFill>
              <a:latin typeface="思源宋体 Heavy" panose="02020900000000000000" pitchFamily="18" charset="-122"/>
              <a:ea typeface="思源宋体 Heavy" panose="02020900000000000000" pitchFamily="18" charset="-122"/>
            </a:endParaRPr>
          </a:p>
        </p:txBody>
      </p:sp>
      <p:sp>
        <p:nvSpPr>
          <p:cNvPr id="13" name="文本框 12"/>
          <p:cNvSpPr txBox="1"/>
          <p:nvPr/>
        </p:nvSpPr>
        <p:spPr>
          <a:xfrm>
            <a:off x="1570853" y="3970583"/>
            <a:ext cx="4988537" cy="316369"/>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rPr>
              <a:t>case analysis</a:t>
            </a:r>
            <a:endPar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16"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818" y="1695450"/>
            <a:ext cx="3883544" cy="387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944" y="0"/>
            <a:ext cx="12190111" cy="6858000"/>
          </a:xfrm>
          <a:prstGeom prst="rect">
            <a:avLst/>
          </a:prstGeom>
          <a:gradFill>
            <a:gsLst>
              <a:gs pos="77000">
                <a:schemeClr val="accent2">
                  <a:alpha val="0"/>
                </a:schemeClr>
              </a:gs>
              <a:gs pos="77000">
                <a:schemeClr val="accent2"/>
              </a:gs>
            </a:gsLst>
            <a:lin ang="0" scaled="1"/>
          </a:gradFill>
        </p:spPr>
      </p:pic>
      <p:sp>
        <p:nvSpPr>
          <p:cNvPr id="17" name="矩形 16"/>
          <p:cNvSpPr/>
          <p:nvPr/>
        </p:nvSpPr>
        <p:spPr>
          <a:xfrm>
            <a:off x="0" y="0"/>
            <a:ext cx="12192000" cy="6884324"/>
          </a:xfrm>
          <a:prstGeom prst="rect">
            <a:avLst/>
          </a:prstGeom>
          <a:gradFill>
            <a:gsLst>
              <a:gs pos="76000">
                <a:schemeClr val="bg1">
                  <a:alpha val="0"/>
                </a:schemeClr>
              </a:gs>
              <a:gs pos="63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3418" y="-651026"/>
            <a:ext cx="8160051" cy="8160051"/>
          </a:xfrm>
          <a:prstGeom prst="ellipse">
            <a:avLst/>
          </a:prstGeom>
          <a:noFill/>
          <a:ln>
            <a:gradFill flip="none" rotWithShape="1">
              <a:gsLst>
                <a:gs pos="77000">
                  <a:schemeClr val="accent2">
                    <a:alpha val="0"/>
                  </a:schemeClr>
                </a:gs>
                <a:gs pos="77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4752" y="3043024"/>
            <a:ext cx="8942591" cy="1261884"/>
          </a:xfrm>
          <a:prstGeom prst="rect">
            <a:avLst/>
          </a:prstGeom>
          <a:noFill/>
        </p:spPr>
        <p:txBody>
          <a:bodyPr wrap="square" rtlCol="0">
            <a:spAutoFit/>
          </a:bodyPr>
          <a:lstStyle/>
          <a:p>
            <a:r>
              <a:rPr lang="zh-CN" altLang="en-US" sz="7600" spc="600" dirty="0">
                <a:solidFill>
                  <a:schemeClr val="tx1">
                    <a:lumMod val="85000"/>
                    <a:lumOff val="15000"/>
                  </a:schemeClr>
                </a:solidFill>
                <a:latin typeface="华文行楷" panose="02010800040101010101" pitchFamily="2" charset="-122"/>
                <a:ea typeface="华文行楷" panose="02010800040101010101" pitchFamily="2" charset="-122"/>
                <a:cs typeface="+mn-ea"/>
                <a:sym typeface="思源黑体" panose="020B0500000000090000" pitchFamily="34" charset="-122"/>
              </a:rPr>
              <a:t>谢谢大家的聆听</a:t>
            </a:r>
            <a:endParaRPr lang="zh-CN" altLang="en-US" sz="7600" spc="600" dirty="0">
              <a:solidFill>
                <a:schemeClr val="tx1">
                  <a:lumMod val="85000"/>
                  <a:lumOff val="15000"/>
                </a:schemeClr>
              </a:solidFill>
              <a:latin typeface="华文行楷" panose="02010800040101010101" pitchFamily="2" charset="-122"/>
              <a:ea typeface="华文行楷" panose="02010800040101010101" pitchFamily="2" charset="-122"/>
              <a:cs typeface="+mn-ea"/>
              <a:sym typeface="思源黑体" panose="020B0500000000090000" pitchFamily="34" charset="-122"/>
            </a:endParaRPr>
          </a:p>
        </p:txBody>
      </p:sp>
      <p:sp>
        <p:nvSpPr>
          <p:cNvPr id="6" name="任意多边形: 形状 17"/>
          <p:cNvSpPr/>
          <p:nvPr/>
        </p:nvSpPr>
        <p:spPr>
          <a:xfrm>
            <a:off x="6261100" y="0"/>
            <a:ext cx="5930900" cy="6894372"/>
          </a:xfrm>
          <a:custGeom>
            <a:avLst/>
            <a:gdLst>
              <a:gd name="connsiteX0" fmla="*/ 0 w 4934423"/>
              <a:gd name="connsiteY0" fmla="*/ 0 h 6858000"/>
              <a:gd name="connsiteX1" fmla="*/ 4934423 w 4934423"/>
              <a:gd name="connsiteY1" fmla="*/ 0 h 6858000"/>
              <a:gd name="connsiteX2" fmla="*/ 4934423 w 4934423"/>
              <a:gd name="connsiteY2" fmla="*/ 6858000 h 6858000"/>
              <a:gd name="connsiteX3" fmla="*/ 0 w 4934423"/>
              <a:gd name="connsiteY3" fmla="*/ 6858000 h 6858000"/>
              <a:gd name="connsiteX4" fmla="*/ 159373 w 4934423"/>
              <a:gd name="connsiteY4" fmla="*/ 6706052 h 6858000"/>
              <a:gd name="connsiteX5" fmla="*/ 1516772 w 4934423"/>
              <a:gd name="connsiteY5" fmla="*/ 3429000 h 6858000"/>
              <a:gd name="connsiteX6" fmla="*/ 159373 w 4934423"/>
              <a:gd name="connsiteY6" fmla="*/ 151948 h 6858000"/>
              <a:gd name="connsiteX7" fmla="*/ 0 w 493442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34423" h="6858000">
                <a:moveTo>
                  <a:pt x="0" y="0"/>
                </a:moveTo>
                <a:lnTo>
                  <a:pt x="4934423" y="0"/>
                </a:lnTo>
                <a:lnTo>
                  <a:pt x="4934423" y="6858000"/>
                </a:lnTo>
                <a:lnTo>
                  <a:pt x="0" y="6858000"/>
                </a:lnTo>
                <a:lnTo>
                  <a:pt x="159373" y="6706052"/>
                </a:lnTo>
                <a:cubicBezTo>
                  <a:pt x="998044" y="5867381"/>
                  <a:pt x="1516772" y="4708769"/>
                  <a:pt x="1516772" y="3429000"/>
                </a:cubicBezTo>
                <a:cubicBezTo>
                  <a:pt x="1516772" y="2149232"/>
                  <a:pt x="998044" y="990619"/>
                  <a:pt x="159373" y="151948"/>
                </a:cubicBezTo>
                <a:lnTo>
                  <a:pt x="0" y="0"/>
                </a:lnTo>
                <a:close/>
              </a:path>
            </a:pathLst>
          </a:custGeom>
          <a:gradFill flip="none" rotWithShape="1">
            <a:gsLst>
              <a:gs pos="0">
                <a:schemeClr val="accent1">
                  <a:alpha val="56000"/>
                </a:schemeClr>
              </a:gs>
              <a:gs pos="71000">
                <a:schemeClr val="accent1">
                  <a:alpha val="95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 name="直角三角形 20"/>
          <p:cNvSpPr/>
          <p:nvPr/>
        </p:nvSpPr>
        <p:spPr>
          <a:xfrm rot="5400000" flipH="1" flipV="1">
            <a:off x="1712342" y="-1444909"/>
            <a:ext cx="6821630" cy="9747817"/>
          </a:xfrm>
          <a:prstGeom prst="rtTriangle">
            <a:avLst/>
          </a:prstGeom>
          <a:gradFill>
            <a:gsLst>
              <a:gs pos="43000">
                <a:schemeClr val="tx2">
                  <a:lumMod val="20000"/>
                  <a:lumOff val="80000"/>
                  <a:alpha val="0"/>
                </a:schemeClr>
              </a:gs>
              <a:gs pos="100000">
                <a:schemeClr val="tx2">
                  <a:lumMod val="20000"/>
                  <a:lumOff val="80000"/>
                  <a:alpha val="4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7878008" y="4267893"/>
            <a:ext cx="3923593" cy="2783672"/>
            <a:chOff x="4659892" y="3664499"/>
            <a:chExt cx="3923593" cy="2783672"/>
          </a:xfrm>
          <a:solidFill>
            <a:schemeClr val="lt1">
              <a:alpha val="14000"/>
            </a:schemeClr>
          </a:solidFill>
        </p:grpSpPr>
        <p:sp>
          <p:nvSpPr>
            <p:cNvPr id="22" name="íṥḷíďe"/>
            <p:cNvSpPr/>
            <p:nvPr/>
          </p:nvSpPr>
          <p:spPr bwMode="auto">
            <a:xfrm>
              <a:off x="4659892" y="3664499"/>
              <a:ext cx="2119058" cy="2783672"/>
            </a:xfrm>
            <a:custGeom>
              <a:avLst/>
              <a:gdLst>
                <a:gd name="T0" fmla="*/ 28 w 321"/>
                <a:gd name="T1" fmla="*/ 93 h 333"/>
                <a:gd name="T2" fmla="*/ 99 w 321"/>
                <a:gd name="T3" fmla="*/ 68 h 333"/>
                <a:gd name="T4" fmla="*/ 108 w 321"/>
                <a:gd name="T5" fmla="*/ 34 h 333"/>
                <a:gd name="T6" fmla="*/ 298 w 321"/>
                <a:gd name="T7" fmla="*/ 303 h 333"/>
                <a:gd name="T8" fmla="*/ 0 w 321"/>
                <a:gd name="T9" fmla="*/ 333 h 333"/>
                <a:gd name="T10" fmla="*/ 181 w 321"/>
                <a:gd name="T11" fmla="*/ 68 h 333"/>
                <a:gd name="T12" fmla="*/ 193 w 321"/>
                <a:gd name="T13" fmla="*/ 50 h 333"/>
                <a:gd name="T14" fmla="*/ 181 w 321"/>
                <a:gd name="T15" fmla="*/ 92 h 333"/>
                <a:gd name="T16" fmla="*/ 193 w 321"/>
                <a:gd name="T17" fmla="*/ 106 h 333"/>
                <a:gd name="T18" fmla="*/ 181 w 321"/>
                <a:gd name="T19" fmla="*/ 92 h 333"/>
                <a:gd name="T20" fmla="*/ 187 w 321"/>
                <a:gd name="T21" fmla="*/ 87 h 333"/>
                <a:gd name="T22" fmla="*/ 187 w 321"/>
                <a:gd name="T23" fmla="*/ 71 h 333"/>
                <a:gd name="T24" fmla="*/ 205 w 321"/>
                <a:gd name="T25" fmla="*/ 64 h 333"/>
                <a:gd name="T26" fmla="*/ 217 w 321"/>
                <a:gd name="T27" fmla="*/ 46 h 333"/>
                <a:gd name="T28" fmla="*/ 205 w 321"/>
                <a:gd name="T29" fmla="*/ 89 h 333"/>
                <a:gd name="T30" fmla="*/ 217 w 321"/>
                <a:gd name="T31" fmla="*/ 103 h 333"/>
                <a:gd name="T32" fmla="*/ 205 w 321"/>
                <a:gd name="T33" fmla="*/ 89 h 333"/>
                <a:gd name="T34" fmla="*/ 211 w 321"/>
                <a:gd name="T35" fmla="*/ 83 h 333"/>
                <a:gd name="T36" fmla="*/ 211 w 321"/>
                <a:gd name="T37" fmla="*/ 67 h 333"/>
                <a:gd name="T38" fmla="*/ 57 w 321"/>
                <a:gd name="T39" fmla="*/ 127 h 333"/>
                <a:gd name="T40" fmla="*/ 69 w 321"/>
                <a:gd name="T41" fmla="*/ 109 h 333"/>
                <a:gd name="T42" fmla="*/ 57 w 321"/>
                <a:gd name="T43" fmla="*/ 190 h 333"/>
                <a:gd name="T44" fmla="*/ 69 w 321"/>
                <a:gd name="T45" fmla="*/ 205 h 333"/>
                <a:gd name="T46" fmla="*/ 57 w 321"/>
                <a:gd name="T47" fmla="*/ 190 h 333"/>
                <a:gd name="T48" fmla="*/ 63 w 321"/>
                <a:gd name="T49" fmla="*/ 185 h 333"/>
                <a:gd name="T50" fmla="*/ 63 w 321"/>
                <a:gd name="T51" fmla="*/ 169 h 333"/>
                <a:gd name="T52" fmla="*/ 57 w 321"/>
                <a:gd name="T53" fmla="*/ 166 h 333"/>
                <a:gd name="T54" fmla="*/ 69 w 321"/>
                <a:gd name="T55" fmla="*/ 149 h 333"/>
                <a:gd name="T56" fmla="*/ 57 w 321"/>
                <a:gd name="T57" fmla="*/ 131 h 333"/>
                <a:gd name="T58" fmla="*/ 69 w 321"/>
                <a:gd name="T59" fmla="*/ 144 h 333"/>
                <a:gd name="T60" fmla="*/ 57 w 321"/>
                <a:gd name="T61" fmla="*/ 131 h 333"/>
                <a:gd name="T62" fmla="*/ 145 w 321"/>
                <a:gd name="T63" fmla="*/ 184 h 333"/>
                <a:gd name="T64" fmla="*/ 145 w 321"/>
                <a:gd name="T65" fmla="*/ 162 h 333"/>
                <a:gd name="T66" fmla="*/ 137 w 321"/>
                <a:gd name="T67" fmla="*/ 294 h 333"/>
                <a:gd name="T68" fmla="*/ 154 w 321"/>
                <a:gd name="T69" fmla="*/ 272 h 333"/>
                <a:gd name="T70" fmla="*/ 137 w 321"/>
                <a:gd name="T71" fmla="*/ 245 h 333"/>
                <a:gd name="T72" fmla="*/ 154 w 321"/>
                <a:gd name="T73" fmla="*/ 265 h 333"/>
                <a:gd name="T74" fmla="*/ 137 w 321"/>
                <a:gd name="T75" fmla="*/ 245 h 333"/>
                <a:gd name="T76" fmla="*/ 145 w 321"/>
                <a:gd name="T77" fmla="*/ 239 h 333"/>
                <a:gd name="T78" fmla="*/ 145 w 321"/>
                <a:gd name="T79" fmla="*/ 217 h 333"/>
                <a:gd name="T80" fmla="*/ 137 w 321"/>
                <a:gd name="T81" fmla="*/ 212 h 333"/>
                <a:gd name="T82" fmla="*/ 154 w 321"/>
                <a:gd name="T83" fmla="*/ 188 h 333"/>
                <a:gd name="T84" fmla="*/ 111 w 321"/>
                <a:gd name="T85" fmla="*/ 169 h 333"/>
                <a:gd name="T86" fmla="*/ 127 w 321"/>
                <a:gd name="T87" fmla="*/ 186 h 333"/>
                <a:gd name="T88" fmla="*/ 111 w 321"/>
                <a:gd name="T89" fmla="*/ 169 h 333"/>
                <a:gd name="T90" fmla="*/ 119 w 321"/>
                <a:gd name="T91" fmla="*/ 294 h 333"/>
                <a:gd name="T92" fmla="*/ 119 w 321"/>
                <a:gd name="T93" fmla="*/ 273 h 333"/>
                <a:gd name="T94" fmla="*/ 111 w 321"/>
                <a:gd name="T95" fmla="*/ 267 h 333"/>
                <a:gd name="T96" fmla="*/ 127 w 321"/>
                <a:gd name="T97" fmla="*/ 246 h 333"/>
                <a:gd name="T98" fmla="*/ 111 w 321"/>
                <a:gd name="T99" fmla="*/ 221 h 333"/>
                <a:gd name="T100" fmla="*/ 127 w 321"/>
                <a:gd name="T101" fmla="*/ 240 h 333"/>
                <a:gd name="T102" fmla="*/ 111 w 321"/>
                <a:gd name="T103" fmla="*/ 221 h 333"/>
                <a:gd name="T104" fmla="*/ 119 w 321"/>
                <a:gd name="T105" fmla="*/ 214 h 333"/>
                <a:gd name="T106" fmla="*/ 119 w 321"/>
                <a:gd name="T107" fmla="*/ 193 h 333"/>
                <a:gd name="T108" fmla="*/ 127 w 321"/>
                <a:gd name="T109" fmla="*/ 62 h 333"/>
                <a:gd name="T110" fmla="*/ 171 w 321"/>
                <a:gd name="T111" fmla="*/ 117 h 333"/>
                <a:gd name="T112" fmla="*/ 224 w 321"/>
                <a:gd name="T113" fmla="*/ 134 h 333"/>
                <a:gd name="T114" fmla="*/ 239 w 321"/>
                <a:gd name="T115" fmla="*/ 28 h 333"/>
                <a:gd name="T116" fmla="*/ 51 w 321"/>
                <a:gd name="T117" fmla="*/ 303 h 333"/>
                <a:gd name="T118" fmla="*/ 118 w 321"/>
                <a:gd name="T119" fmla="*/ 129 h 333"/>
                <a:gd name="T120" fmla="*/ 51 w 321"/>
                <a:gd name="T121" fmla="*/ 303 h 333"/>
                <a:gd name="T122" fmla="*/ 166 w 321"/>
                <a:gd name="T123" fmla="*/ 14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333">
                  <a:moveTo>
                    <a:pt x="0" y="303"/>
                  </a:moveTo>
                  <a:cubicBezTo>
                    <a:pt x="28" y="303"/>
                    <a:pt x="28" y="303"/>
                    <a:pt x="28" y="303"/>
                  </a:cubicBezTo>
                  <a:cubicBezTo>
                    <a:pt x="28" y="93"/>
                    <a:pt x="28" y="93"/>
                    <a:pt x="28" y="93"/>
                  </a:cubicBezTo>
                  <a:cubicBezTo>
                    <a:pt x="28" y="84"/>
                    <a:pt x="28" y="84"/>
                    <a:pt x="28" y="84"/>
                  </a:cubicBezTo>
                  <a:cubicBezTo>
                    <a:pt x="37" y="82"/>
                    <a:pt x="37" y="82"/>
                    <a:pt x="37" y="82"/>
                  </a:cubicBezTo>
                  <a:cubicBezTo>
                    <a:pt x="99" y="68"/>
                    <a:pt x="99" y="68"/>
                    <a:pt x="99" y="68"/>
                  </a:cubicBezTo>
                  <a:cubicBezTo>
                    <a:pt x="99" y="45"/>
                    <a:pt x="99" y="45"/>
                    <a:pt x="99" y="45"/>
                  </a:cubicBezTo>
                  <a:cubicBezTo>
                    <a:pt x="99" y="36"/>
                    <a:pt x="99" y="36"/>
                    <a:pt x="99" y="36"/>
                  </a:cubicBezTo>
                  <a:cubicBezTo>
                    <a:pt x="108" y="34"/>
                    <a:pt x="108" y="34"/>
                    <a:pt x="108" y="34"/>
                  </a:cubicBezTo>
                  <a:cubicBezTo>
                    <a:pt x="262" y="0"/>
                    <a:pt x="262" y="0"/>
                    <a:pt x="262" y="0"/>
                  </a:cubicBezTo>
                  <a:cubicBezTo>
                    <a:pt x="298" y="35"/>
                    <a:pt x="298" y="35"/>
                    <a:pt x="298" y="35"/>
                  </a:cubicBezTo>
                  <a:cubicBezTo>
                    <a:pt x="298" y="303"/>
                    <a:pt x="298" y="303"/>
                    <a:pt x="298" y="303"/>
                  </a:cubicBezTo>
                  <a:cubicBezTo>
                    <a:pt x="321" y="303"/>
                    <a:pt x="321" y="303"/>
                    <a:pt x="321" y="303"/>
                  </a:cubicBezTo>
                  <a:cubicBezTo>
                    <a:pt x="321" y="333"/>
                    <a:pt x="321" y="333"/>
                    <a:pt x="321" y="333"/>
                  </a:cubicBezTo>
                  <a:cubicBezTo>
                    <a:pt x="0" y="333"/>
                    <a:pt x="0" y="333"/>
                    <a:pt x="0" y="333"/>
                  </a:cubicBezTo>
                  <a:cubicBezTo>
                    <a:pt x="0" y="303"/>
                    <a:pt x="0" y="303"/>
                    <a:pt x="0" y="303"/>
                  </a:cubicBezTo>
                  <a:close/>
                  <a:moveTo>
                    <a:pt x="181" y="53"/>
                  </a:moveTo>
                  <a:cubicBezTo>
                    <a:pt x="181" y="58"/>
                    <a:pt x="181" y="63"/>
                    <a:pt x="181" y="68"/>
                  </a:cubicBezTo>
                  <a:cubicBezTo>
                    <a:pt x="183" y="68"/>
                    <a:pt x="185" y="67"/>
                    <a:pt x="187" y="67"/>
                  </a:cubicBezTo>
                  <a:cubicBezTo>
                    <a:pt x="189" y="67"/>
                    <a:pt x="191" y="66"/>
                    <a:pt x="193" y="66"/>
                  </a:cubicBezTo>
                  <a:cubicBezTo>
                    <a:pt x="193" y="61"/>
                    <a:pt x="193" y="55"/>
                    <a:pt x="193" y="50"/>
                  </a:cubicBezTo>
                  <a:cubicBezTo>
                    <a:pt x="191" y="51"/>
                    <a:pt x="189" y="51"/>
                    <a:pt x="187" y="52"/>
                  </a:cubicBezTo>
                  <a:cubicBezTo>
                    <a:pt x="185" y="52"/>
                    <a:pt x="183" y="53"/>
                    <a:pt x="181" y="53"/>
                  </a:cubicBezTo>
                  <a:close/>
                  <a:moveTo>
                    <a:pt x="181" y="92"/>
                  </a:moveTo>
                  <a:cubicBezTo>
                    <a:pt x="181" y="97"/>
                    <a:pt x="181" y="102"/>
                    <a:pt x="181" y="107"/>
                  </a:cubicBezTo>
                  <a:cubicBezTo>
                    <a:pt x="183" y="107"/>
                    <a:pt x="185" y="107"/>
                    <a:pt x="187" y="106"/>
                  </a:cubicBezTo>
                  <a:cubicBezTo>
                    <a:pt x="189" y="106"/>
                    <a:pt x="191" y="106"/>
                    <a:pt x="193" y="106"/>
                  </a:cubicBezTo>
                  <a:cubicBezTo>
                    <a:pt x="193" y="101"/>
                    <a:pt x="193" y="95"/>
                    <a:pt x="193" y="90"/>
                  </a:cubicBezTo>
                  <a:cubicBezTo>
                    <a:pt x="191" y="91"/>
                    <a:pt x="189" y="91"/>
                    <a:pt x="187" y="91"/>
                  </a:cubicBezTo>
                  <a:cubicBezTo>
                    <a:pt x="185" y="91"/>
                    <a:pt x="183" y="92"/>
                    <a:pt x="181" y="92"/>
                  </a:cubicBezTo>
                  <a:close/>
                  <a:moveTo>
                    <a:pt x="181" y="72"/>
                  </a:moveTo>
                  <a:cubicBezTo>
                    <a:pt x="181" y="77"/>
                    <a:pt x="181" y="83"/>
                    <a:pt x="181" y="88"/>
                  </a:cubicBezTo>
                  <a:cubicBezTo>
                    <a:pt x="183" y="87"/>
                    <a:pt x="185" y="87"/>
                    <a:pt x="187" y="87"/>
                  </a:cubicBezTo>
                  <a:cubicBezTo>
                    <a:pt x="189" y="86"/>
                    <a:pt x="191" y="86"/>
                    <a:pt x="193" y="86"/>
                  </a:cubicBezTo>
                  <a:cubicBezTo>
                    <a:pt x="193" y="80"/>
                    <a:pt x="193" y="75"/>
                    <a:pt x="193" y="70"/>
                  </a:cubicBezTo>
                  <a:cubicBezTo>
                    <a:pt x="191" y="71"/>
                    <a:pt x="189" y="71"/>
                    <a:pt x="187" y="71"/>
                  </a:cubicBezTo>
                  <a:cubicBezTo>
                    <a:pt x="185" y="72"/>
                    <a:pt x="183" y="72"/>
                    <a:pt x="181" y="72"/>
                  </a:cubicBezTo>
                  <a:close/>
                  <a:moveTo>
                    <a:pt x="205" y="49"/>
                  </a:moveTo>
                  <a:cubicBezTo>
                    <a:pt x="205" y="54"/>
                    <a:pt x="205" y="59"/>
                    <a:pt x="205" y="64"/>
                  </a:cubicBezTo>
                  <a:cubicBezTo>
                    <a:pt x="207" y="64"/>
                    <a:pt x="209" y="63"/>
                    <a:pt x="211" y="63"/>
                  </a:cubicBezTo>
                  <a:cubicBezTo>
                    <a:pt x="213" y="63"/>
                    <a:pt x="215" y="62"/>
                    <a:pt x="217" y="62"/>
                  </a:cubicBezTo>
                  <a:cubicBezTo>
                    <a:pt x="217" y="56"/>
                    <a:pt x="217" y="51"/>
                    <a:pt x="217" y="46"/>
                  </a:cubicBezTo>
                  <a:cubicBezTo>
                    <a:pt x="215" y="46"/>
                    <a:pt x="213" y="47"/>
                    <a:pt x="211" y="47"/>
                  </a:cubicBezTo>
                  <a:cubicBezTo>
                    <a:pt x="209" y="48"/>
                    <a:pt x="207" y="48"/>
                    <a:pt x="205" y="49"/>
                  </a:cubicBezTo>
                  <a:close/>
                  <a:moveTo>
                    <a:pt x="205" y="89"/>
                  </a:moveTo>
                  <a:cubicBezTo>
                    <a:pt x="205" y="94"/>
                    <a:pt x="205" y="99"/>
                    <a:pt x="205" y="104"/>
                  </a:cubicBezTo>
                  <a:cubicBezTo>
                    <a:pt x="207" y="104"/>
                    <a:pt x="209" y="104"/>
                    <a:pt x="211" y="104"/>
                  </a:cubicBezTo>
                  <a:cubicBezTo>
                    <a:pt x="213" y="104"/>
                    <a:pt x="215" y="103"/>
                    <a:pt x="217" y="103"/>
                  </a:cubicBezTo>
                  <a:cubicBezTo>
                    <a:pt x="217" y="98"/>
                    <a:pt x="217" y="92"/>
                    <a:pt x="217" y="87"/>
                  </a:cubicBezTo>
                  <a:cubicBezTo>
                    <a:pt x="215" y="87"/>
                    <a:pt x="213" y="88"/>
                    <a:pt x="211" y="88"/>
                  </a:cubicBezTo>
                  <a:cubicBezTo>
                    <a:pt x="209" y="88"/>
                    <a:pt x="207" y="89"/>
                    <a:pt x="205" y="89"/>
                  </a:cubicBezTo>
                  <a:close/>
                  <a:moveTo>
                    <a:pt x="205" y="69"/>
                  </a:moveTo>
                  <a:cubicBezTo>
                    <a:pt x="205" y="74"/>
                    <a:pt x="205" y="79"/>
                    <a:pt x="205" y="84"/>
                  </a:cubicBezTo>
                  <a:cubicBezTo>
                    <a:pt x="207" y="84"/>
                    <a:pt x="209" y="84"/>
                    <a:pt x="211" y="83"/>
                  </a:cubicBezTo>
                  <a:cubicBezTo>
                    <a:pt x="213" y="83"/>
                    <a:pt x="215" y="83"/>
                    <a:pt x="217" y="82"/>
                  </a:cubicBezTo>
                  <a:cubicBezTo>
                    <a:pt x="217" y="77"/>
                    <a:pt x="217" y="72"/>
                    <a:pt x="217" y="66"/>
                  </a:cubicBezTo>
                  <a:cubicBezTo>
                    <a:pt x="215" y="67"/>
                    <a:pt x="213" y="67"/>
                    <a:pt x="211" y="67"/>
                  </a:cubicBezTo>
                  <a:cubicBezTo>
                    <a:pt x="209" y="68"/>
                    <a:pt x="207" y="68"/>
                    <a:pt x="205" y="69"/>
                  </a:cubicBezTo>
                  <a:close/>
                  <a:moveTo>
                    <a:pt x="57" y="112"/>
                  </a:moveTo>
                  <a:cubicBezTo>
                    <a:pt x="57" y="117"/>
                    <a:pt x="57" y="122"/>
                    <a:pt x="57" y="127"/>
                  </a:cubicBezTo>
                  <a:cubicBezTo>
                    <a:pt x="59" y="126"/>
                    <a:pt x="61" y="126"/>
                    <a:pt x="63" y="126"/>
                  </a:cubicBezTo>
                  <a:cubicBezTo>
                    <a:pt x="65" y="125"/>
                    <a:pt x="67" y="125"/>
                    <a:pt x="69" y="124"/>
                  </a:cubicBezTo>
                  <a:cubicBezTo>
                    <a:pt x="69" y="119"/>
                    <a:pt x="69" y="114"/>
                    <a:pt x="69" y="109"/>
                  </a:cubicBezTo>
                  <a:cubicBezTo>
                    <a:pt x="67" y="109"/>
                    <a:pt x="65" y="110"/>
                    <a:pt x="63" y="110"/>
                  </a:cubicBezTo>
                  <a:cubicBezTo>
                    <a:pt x="61" y="111"/>
                    <a:pt x="59" y="111"/>
                    <a:pt x="57" y="112"/>
                  </a:cubicBezTo>
                  <a:close/>
                  <a:moveTo>
                    <a:pt x="57" y="190"/>
                  </a:moveTo>
                  <a:cubicBezTo>
                    <a:pt x="57" y="195"/>
                    <a:pt x="57" y="200"/>
                    <a:pt x="57" y="205"/>
                  </a:cubicBezTo>
                  <a:cubicBezTo>
                    <a:pt x="59" y="205"/>
                    <a:pt x="61" y="205"/>
                    <a:pt x="63" y="205"/>
                  </a:cubicBezTo>
                  <a:cubicBezTo>
                    <a:pt x="65" y="205"/>
                    <a:pt x="67" y="205"/>
                    <a:pt x="69" y="205"/>
                  </a:cubicBezTo>
                  <a:cubicBezTo>
                    <a:pt x="69" y="199"/>
                    <a:pt x="69" y="194"/>
                    <a:pt x="69" y="189"/>
                  </a:cubicBezTo>
                  <a:cubicBezTo>
                    <a:pt x="67" y="189"/>
                    <a:pt x="65" y="189"/>
                    <a:pt x="63" y="189"/>
                  </a:cubicBezTo>
                  <a:cubicBezTo>
                    <a:pt x="61" y="189"/>
                    <a:pt x="59" y="189"/>
                    <a:pt x="57" y="190"/>
                  </a:cubicBezTo>
                  <a:close/>
                  <a:moveTo>
                    <a:pt x="57" y="170"/>
                  </a:moveTo>
                  <a:cubicBezTo>
                    <a:pt x="57" y="175"/>
                    <a:pt x="57" y="180"/>
                    <a:pt x="57" y="185"/>
                  </a:cubicBezTo>
                  <a:cubicBezTo>
                    <a:pt x="59" y="185"/>
                    <a:pt x="61" y="185"/>
                    <a:pt x="63" y="185"/>
                  </a:cubicBezTo>
                  <a:cubicBezTo>
                    <a:pt x="65" y="184"/>
                    <a:pt x="67" y="184"/>
                    <a:pt x="69" y="184"/>
                  </a:cubicBezTo>
                  <a:cubicBezTo>
                    <a:pt x="69" y="179"/>
                    <a:pt x="69" y="174"/>
                    <a:pt x="69" y="169"/>
                  </a:cubicBezTo>
                  <a:cubicBezTo>
                    <a:pt x="67" y="169"/>
                    <a:pt x="65" y="169"/>
                    <a:pt x="63" y="169"/>
                  </a:cubicBezTo>
                  <a:cubicBezTo>
                    <a:pt x="61" y="169"/>
                    <a:pt x="59" y="170"/>
                    <a:pt x="57" y="170"/>
                  </a:cubicBezTo>
                  <a:close/>
                  <a:moveTo>
                    <a:pt x="57" y="150"/>
                  </a:moveTo>
                  <a:cubicBezTo>
                    <a:pt x="57" y="155"/>
                    <a:pt x="57" y="161"/>
                    <a:pt x="57" y="166"/>
                  </a:cubicBezTo>
                  <a:cubicBezTo>
                    <a:pt x="59" y="165"/>
                    <a:pt x="61" y="165"/>
                    <a:pt x="63" y="165"/>
                  </a:cubicBezTo>
                  <a:cubicBezTo>
                    <a:pt x="65" y="165"/>
                    <a:pt x="67" y="165"/>
                    <a:pt x="69" y="164"/>
                  </a:cubicBezTo>
                  <a:cubicBezTo>
                    <a:pt x="69" y="159"/>
                    <a:pt x="69" y="154"/>
                    <a:pt x="69" y="149"/>
                  </a:cubicBezTo>
                  <a:cubicBezTo>
                    <a:pt x="67" y="149"/>
                    <a:pt x="65" y="149"/>
                    <a:pt x="63" y="150"/>
                  </a:cubicBezTo>
                  <a:cubicBezTo>
                    <a:pt x="61" y="150"/>
                    <a:pt x="59" y="150"/>
                    <a:pt x="57" y="150"/>
                  </a:cubicBezTo>
                  <a:close/>
                  <a:moveTo>
                    <a:pt x="57" y="131"/>
                  </a:moveTo>
                  <a:cubicBezTo>
                    <a:pt x="57" y="136"/>
                    <a:pt x="57" y="141"/>
                    <a:pt x="57" y="146"/>
                  </a:cubicBezTo>
                  <a:cubicBezTo>
                    <a:pt x="59" y="146"/>
                    <a:pt x="61" y="145"/>
                    <a:pt x="63" y="145"/>
                  </a:cubicBezTo>
                  <a:cubicBezTo>
                    <a:pt x="65" y="145"/>
                    <a:pt x="67" y="144"/>
                    <a:pt x="69" y="144"/>
                  </a:cubicBezTo>
                  <a:cubicBezTo>
                    <a:pt x="69" y="139"/>
                    <a:pt x="69" y="134"/>
                    <a:pt x="69" y="129"/>
                  </a:cubicBezTo>
                  <a:cubicBezTo>
                    <a:pt x="67" y="129"/>
                    <a:pt x="65" y="129"/>
                    <a:pt x="63" y="130"/>
                  </a:cubicBezTo>
                  <a:cubicBezTo>
                    <a:pt x="61" y="130"/>
                    <a:pt x="59" y="131"/>
                    <a:pt x="57" y="131"/>
                  </a:cubicBezTo>
                  <a:close/>
                  <a:moveTo>
                    <a:pt x="137" y="164"/>
                  </a:moveTo>
                  <a:cubicBezTo>
                    <a:pt x="137" y="171"/>
                    <a:pt x="137" y="178"/>
                    <a:pt x="137" y="185"/>
                  </a:cubicBezTo>
                  <a:cubicBezTo>
                    <a:pt x="140" y="185"/>
                    <a:pt x="143" y="184"/>
                    <a:pt x="145" y="184"/>
                  </a:cubicBezTo>
                  <a:cubicBezTo>
                    <a:pt x="148" y="183"/>
                    <a:pt x="151" y="182"/>
                    <a:pt x="154" y="182"/>
                  </a:cubicBezTo>
                  <a:cubicBezTo>
                    <a:pt x="154" y="175"/>
                    <a:pt x="154" y="167"/>
                    <a:pt x="154" y="160"/>
                  </a:cubicBezTo>
                  <a:cubicBezTo>
                    <a:pt x="151" y="161"/>
                    <a:pt x="148" y="162"/>
                    <a:pt x="145" y="162"/>
                  </a:cubicBezTo>
                  <a:cubicBezTo>
                    <a:pt x="143" y="163"/>
                    <a:pt x="140" y="164"/>
                    <a:pt x="137" y="164"/>
                  </a:cubicBezTo>
                  <a:close/>
                  <a:moveTo>
                    <a:pt x="137" y="273"/>
                  </a:moveTo>
                  <a:cubicBezTo>
                    <a:pt x="137" y="280"/>
                    <a:pt x="137" y="287"/>
                    <a:pt x="137" y="294"/>
                  </a:cubicBezTo>
                  <a:cubicBezTo>
                    <a:pt x="140" y="294"/>
                    <a:pt x="143" y="294"/>
                    <a:pt x="145" y="294"/>
                  </a:cubicBezTo>
                  <a:cubicBezTo>
                    <a:pt x="148" y="294"/>
                    <a:pt x="151" y="294"/>
                    <a:pt x="154" y="294"/>
                  </a:cubicBezTo>
                  <a:cubicBezTo>
                    <a:pt x="154" y="287"/>
                    <a:pt x="154" y="279"/>
                    <a:pt x="154" y="272"/>
                  </a:cubicBezTo>
                  <a:cubicBezTo>
                    <a:pt x="151" y="272"/>
                    <a:pt x="148" y="272"/>
                    <a:pt x="145" y="273"/>
                  </a:cubicBezTo>
                  <a:cubicBezTo>
                    <a:pt x="143" y="273"/>
                    <a:pt x="140" y="273"/>
                    <a:pt x="137" y="273"/>
                  </a:cubicBezTo>
                  <a:close/>
                  <a:moveTo>
                    <a:pt x="137" y="245"/>
                  </a:moveTo>
                  <a:cubicBezTo>
                    <a:pt x="137" y="252"/>
                    <a:pt x="137" y="259"/>
                    <a:pt x="137" y="266"/>
                  </a:cubicBezTo>
                  <a:cubicBezTo>
                    <a:pt x="140" y="266"/>
                    <a:pt x="143" y="266"/>
                    <a:pt x="145" y="266"/>
                  </a:cubicBezTo>
                  <a:cubicBezTo>
                    <a:pt x="148" y="266"/>
                    <a:pt x="151" y="266"/>
                    <a:pt x="154" y="265"/>
                  </a:cubicBezTo>
                  <a:cubicBezTo>
                    <a:pt x="154" y="258"/>
                    <a:pt x="154" y="251"/>
                    <a:pt x="154" y="244"/>
                  </a:cubicBezTo>
                  <a:cubicBezTo>
                    <a:pt x="151" y="244"/>
                    <a:pt x="148" y="244"/>
                    <a:pt x="145" y="245"/>
                  </a:cubicBezTo>
                  <a:cubicBezTo>
                    <a:pt x="143" y="245"/>
                    <a:pt x="140" y="245"/>
                    <a:pt x="137" y="245"/>
                  </a:cubicBezTo>
                  <a:close/>
                  <a:moveTo>
                    <a:pt x="137" y="218"/>
                  </a:moveTo>
                  <a:cubicBezTo>
                    <a:pt x="137" y="225"/>
                    <a:pt x="137" y="232"/>
                    <a:pt x="137" y="239"/>
                  </a:cubicBezTo>
                  <a:cubicBezTo>
                    <a:pt x="140" y="239"/>
                    <a:pt x="143" y="239"/>
                    <a:pt x="145" y="239"/>
                  </a:cubicBezTo>
                  <a:cubicBezTo>
                    <a:pt x="148" y="238"/>
                    <a:pt x="151" y="238"/>
                    <a:pt x="154" y="238"/>
                  </a:cubicBezTo>
                  <a:cubicBezTo>
                    <a:pt x="154" y="230"/>
                    <a:pt x="154" y="223"/>
                    <a:pt x="154" y="216"/>
                  </a:cubicBezTo>
                  <a:cubicBezTo>
                    <a:pt x="151" y="216"/>
                    <a:pt x="148" y="217"/>
                    <a:pt x="145" y="217"/>
                  </a:cubicBezTo>
                  <a:cubicBezTo>
                    <a:pt x="143" y="218"/>
                    <a:pt x="140" y="218"/>
                    <a:pt x="137" y="218"/>
                  </a:cubicBezTo>
                  <a:close/>
                  <a:moveTo>
                    <a:pt x="137" y="191"/>
                  </a:moveTo>
                  <a:cubicBezTo>
                    <a:pt x="137" y="198"/>
                    <a:pt x="137" y="205"/>
                    <a:pt x="137" y="212"/>
                  </a:cubicBezTo>
                  <a:cubicBezTo>
                    <a:pt x="140" y="212"/>
                    <a:pt x="143" y="211"/>
                    <a:pt x="145" y="211"/>
                  </a:cubicBezTo>
                  <a:cubicBezTo>
                    <a:pt x="148" y="210"/>
                    <a:pt x="151" y="210"/>
                    <a:pt x="154" y="210"/>
                  </a:cubicBezTo>
                  <a:cubicBezTo>
                    <a:pt x="154" y="202"/>
                    <a:pt x="154" y="195"/>
                    <a:pt x="154" y="188"/>
                  </a:cubicBezTo>
                  <a:cubicBezTo>
                    <a:pt x="151" y="188"/>
                    <a:pt x="148" y="189"/>
                    <a:pt x="145" y="190"/>
                  </a:cubicBezTo>
                  <a:cubicBezTo>
                    <a:pt x="143" y="190"/>
                    <a:pt x="140" y="191"/>
                    <a:pt x="137" y="191"/>
                  </a:cubicBezTo>
                  <a:close/>
                  <a:moveTo>
                    <a:pt x="111" y="169"/>
                  </a:moveTo>
                  <a:cubicBezTo>
                    <a:pt x="111" y="176"/>
                    <a:pt x="111" y="183"/>
                    <a:pt x="111" y="189"/>
                  </a:cubicBezTo>
                  <a:cubicBezTo>
                    <a:pt x="113" y="189"/>
                    <a:pt x="116" y="188"/>
                    <a:pt x="119" y="188"/>
                  </a:cubicBezTo>
                  <a:cubicBezTo>
                    <a:pt x="121" y="187"/>
                    <a:pt x="124" y="187"/>
                    <a:pt x="127" y="186"/>
                  </a:cubicBezTo>
                  <a:cubicBezTo>
                    <a:pt x="127" y="179"/>
                    <a:pt x="127" y="172"/>
                    <a:pt x="127" y="165"/>
                  </a:cubicBezTo>
                  <a:cubicBezTo>
                    <a:pt x="124" y="166"/>
                    <a:pt x="121" y="166"/>
                    <a:pt x="119" y="167"/>
                  </a:cubicBezTo>
                  <a:cubicBezTo>
                    <a:pt x="116" y="168"/>
                    <a:pt x="113" y="168"/>
                    <a:pt x="111" y="169"/>
                  </a:cubicBezTo>
                  <a:close/>
                  <a:moveTo>
                    <a:pt x="111" y="274"/>
                  </a:moveTo>
                  <a:cubicBezTo>
                    <a:pt x="111" y="280"/>
                    <a:pt x="111" y="287"/>
                    <a:pt x="111" y="294"/>
                  </a:cubicBezTo>
                  <a:cubicBezTo>
                    <a:pt x="113" y="294"/>
                    <a:pt x="116" y="294"/>
                    <a:pt x="119" y="294"/>
                  </a:cubicBezTo>
                  <a:cubicBezTo>
                    <a:pt x="121" y="294"/>
                    <a:pt x="124" y="294"/>
                    <a:pt x="127" y="294"/>
                  </a:cubicBezTo>
                  <a:cubicBezTo>
                    <a:pt x="127" y="287"/>
                    <a:pt x="127" y="280"/>
                    <a:pt x="127" y="273"/>
                  </a:cubicBezTo>
                  <a:cubicBezTo>
                    <a:pt x="124" y="273"/>
                    <a:pt x="121" y="273"/>
                    <a:pt x="119" y="273"/>
                  </a:cubicBezTo>
                  <a:cubicBezTo>
                    <a:pt x="116" y="273"/>
                    <a:pt x="113" y="273"/>
                    <a:pt x="111" y="274"/>
                  </a:cubicBezTo>
                  <a:close/>
                  <a:moveTo>
                    <a:pt x="111" y="247"/>
                  </a:moveTo>
                  <a:cubicBezTo>
                    <a:pt x="111" y="254"/>
                    <a:pt x="111" y="260"/>
                    <a:pt x="111" y="267"/>
                  </a:cubicBezTo>
                  <a:cubicBezTo>
                    <a:pt x="113" y="267"/>
                    <a:pt x="116" y="267"/>
                    <a:pt x="119" y="267"/>
                  </a:cubicBezTo>
                  <a:cubicBezTo>
                    <a:pt x="121" y="267"/>
                    <a:pt x="124" y="266"/>
                    <a:pt x="127" y="266"/>
                  </a:cubicBezTo>
                  <a:cubicBezTo>
                    <a:pt x="127" y="259"/>
                    <a:pt x="127" y="252"/>
                    <a:pt x="127" y="246"/>
                  </a:cubicBezTo>
                  <a:cubicBezTo>
                    <a:pt x="124" y="246"/>
                    <a:pt x="121" y="246"/>
                    <a:pt x="119" y="246"/>
                  </a:cubicBezTo>
                  <a:cubicBezTo>
                    <a:pt x="116" y="246"/>
                    <a:pt x="113" y="247"/>
                    <a:pt x="111" y="247"/>
                  </a:cubicBezTo>
                  <a:close/>
                  <a:moveTo>
                    <a:pt x="111" y="221"/>
                  </a:moveTo>
                  <a:cubicBezTo>
                    <a:pt x="111" y="228"/>
                    <a:pt x="111" y="235"/>
                    <a:pt x="111" y="241"/>
                  </a:cubicBezTo>
                  <a:cubicBezTo>
                    <a:pt x="113" y="241"/>
                    <a:pt x="116" y="241"/>
                    <a:pt x="119" y="241"/>
                  </a:cubicBezTo>
                  <a:cubicBezTo>
                    <a:pt x="121" y="240"/>
                    <a:pt x="124" y="240"/>
                    <a:pt x="127" y="240"/>
                  </a:cubicBezTo>
                  <a:cubicBezTo>
                    <a:pt x="127" y="233"/>
                    <a:pt x="127" y="226"/>
                    <a:pt x="127" y="219"/>
                  </a:cubicBezTo>
                  <a:cubicBezTo>
                    <a:pt x="124" y="219"/>
                    <a:pt x="121" y="220"/>
                    <a:pt x="119" y="220"/>
                  </a:cubicBezTo>
                  <a:cubicBezTo>
                    <a:pt x="116" y="220"/>
                    <a:pt x="113" y="221"/>
                    <a:pt x="111" y="221"/>
                  </a:cubicBezTo>
                  <a:close/>
                  <a:moveTo>
                    <a:pt x="111" y="195"/>
                  </a:moveTo>
                  <a:cubicBezTo>
                    <a:pt x="111" y="202"/>
                    <a:pt x="111" y="208"/>
                    <a:pt x="111" y="215"/>
                  </a:cubicBezTo>
                  <a:cubicBezTo>
                    <a:pt x="113" y="215"/>
                    <a:pt x="116" y="214"/>
                    <a:pt x="119" y="214"/>
                  </a:cubicBezTo>
                  <a:cubicBezTo>
                    <a:pt x="121" y="214"/>
                    <a:pt x="124" y="213"/>
                    <a:pt x="127" y="213"/>
                  </a:cubicBezTo>
                  <a:cubicBezTo>
                    <a:pt x="127" y="206"/>
                    <a:pt x="127" y="199"/>
                    <a:pt x="127" y="192"/>
                  </a:cubicBezTo>
                  <a:cubicBezTo>
                    <a:pt x="124" y="192"/>
                    <a:pt x="121" y="193"/>
                    <a:pt x="119" y="193"/>
                  </a:cubicBezTo>
                  <a:cubicBezTo>
                    <a:pt x="116" y="194"/>
                    <a:pt x="113" y="194"/>
                    <a:pt x="111" y="195"/>
                  </a:cubicBezTo>
                  <a:close/>
                  <a:moveTo>
                    <a:pt x="122" y="63"/>
                  </a:moveTo>
                  <a:cubicBezTo>
                    <a:pt x="127" y="62"/>
                    <a:pt x="127" y="62"/>
                    <a:pt x="127" y="62"/>
                  </a:cubicBezTo>
                  <a:cubicBezTo>
                    <a:pt x="141" y="59"/>
                    <a:pt x="141" y="59"/>
                    <a:pt x="141" y="59"/>
                  </a:cubicBezTo>
                  <a:cubicBezTo>
                    <a:pt x="171" y="76"/>
                    <a:pt x="171" y="76"/>
                    <a:pt x="171" y="76"/>
                  </a:cubicBezTo>
                  <a:cubicBezTo>
                    <a:pt x="171" y="117"/>
                    <a:pt x="171" y="117"/>
                    <a:pt x="171" y="117"/>
                  </a:cubicBezTo>
                  <a:cubicBezTo>
                    <a:pt x="174" y="117"/>
                    <a:pt x="174" y="117"/>
                    <a:pt x="174" y="117"/>
                  </a:cubicBezTo>
                  <a:cubicBezTo>
                    <a:pt x="188" y="114"/>
                    <a:pt x="188" y="114"/>
                    <a:pt x="188" y="114"/>
                  </a:cubicBezTo>
                  <a:cubicBezTo>
                    <a:pt x="224" y="134"/>
                    <a:pt x="224" y="134"/>
                    <a:pt x="224" y="134"/>
                  </a:cubicBezTo>
                  <a:cubicBezTo>
                    <a:pt x="224" y="303"/>
                    <a:pt x="224" y="303"/>
                    <a:pt x="224" y="303"/>
                  </a:cubicBezTo>
                  <a:cubicBezTo>
                    <a:pt x="239" y="303"/>
                    <a:pt x="239" y="303"/>
                    <a:pt x="239" y="303"/>
                  </a:cubicBezTo>
                  <a:cubicBezTo>
                    <a:pt x="239" y="28"/>
                    <a:pt x="239" y="28"/>
                    <a:pt x="239" y="28"/>
                  </a:cubicBezTo>
                  <a:cubicBezTo>
                    <a:pt x="122" y="55"/>
                    <a:pt x="122" y="55"/>
                    <a:pt x="122" y="55"/>
                  </a:cubicBezTo>
                  <a:cubicBezTo>
                    <a:pt x="122" y="63"/>
                    <a:pt x="122" y="63"/>
                    <a:pt x="122" y="63"/>
                  </a:cubicBezTo>
                  <a:close/>
                  <a:moveTo>
                    <a:pt x="51" y="303"/>
                  </a:moveTo>
                  <a:cubicBezTo>
                    <a:pt x="76" y="303"/>
                    <a:pt x="76" y="303"/>
                    <a:pt x="76" y="303"/>
                  </a:cubicBezTo>
                  <a:cubicBezTo>
                    <a:pt x="76" y="138"/>
                    <a:pt x="76" y="138"/>
                    <a:pt x="76" y="138"/>
                  </a:cubicBezTo>
                  <a:cubicBezTo>
                    <a:pt x="118" y="129"/>
                    <a:pt x="118" y="129"/>
                    <a:pt x="118" y="129"/>
                  </a:cubicBezTo>
                  <a:cubicBezTo>
                    <a:pt x="118" y="87"/>
                    <a:pt x="118" y="87"/>
                    <a:pt x="118" y="87"/>
                  </a:cubicBezTo>
                  <a:cubicBezTo>
                    <a:pt x="51" y="102"/>
                    <a:pt x="51" y="102"/>
                    <a:pt x="51" y="102"/>
                  </a:cubicBezTo>
                  <a:cubicBezTo>
                    <a:pt x="51" y="303"/>
                    <a:pt x="51" y="303"/>
                    <a:pt x="51" y="303"/>
                  </a:cubicBezTo>
                  <a:close/>
                  <a:moveTo>
                    <a:pt x="98" y="303"/>
                  </a:moveTo>
                  <a:cubicBezTo>
                    <a:pt x="166" y="303"/>
                    <a:pt x="166" y="303"/>
                    <a:pt x="166" y="303"/>
                  </a:cubicBezTo>
                  <a:cubicBezTo>
                    <a:pt x="166" y="142"/>
                    <a:pt x="166" y="142"/>
                    <a:pt x="166" y="142"/>
                  </a:cubicBezTo>
                  <a:cubicBezTo>
                    <a:pt x="98" y="153"/>
                    <a:pt x="98" y="153"/>
                    <a:pt x="98" y="153"/>
                  </a:cubicBezTo>
                  <a:lnTo>
                    <a:pt x="98" y="303"/>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3" name="ïṡḷidê"/>
            <p:cNvSpPr/>
            <p:nvPr/>
          </p:nvSpPr>
          <p:spPr bwMode="auto">
            <a:xfrm>
              <a:off x="6667755" y="4092450"/>
              <a:ext cx="1915730" cy="2203742"/>
            </a:xfrm>
            <a:custGeom>
              <a:avLst/>
              <a:gdLst>
                <a:gd name="T0" fmla="*/ 603 w 603"/>
                <a:gd name="T1" fmla="*/ 230 h 551"/>
                <a:gd name="T2" fmla="*/ 590 w 603"/>
                <a:gd name="T3" fmla="*/ 265 h 551"/>
                <a:gd name="T4" fmla="*/ 343 w 603"/>
                <a:gd name="T5" fmla="*/ 551 h 551"/>
                <a:gd name="T6" fmla="*/ 226 w 603"/>
                <a:gd name="T7" fmla="*/ 436 h 551"/>
                <a:gd name="T8" fmla="*/ 156 w 603"/>
                <a:gd name="T9" fmla="*/ 551 h 551"/>
                <a:gd name="T10" fmla="*/ 33 w 603"/>
                <a:gd name="T11" fmla="*/ 106 h 551"/>
                <a:gd name="T12" fmla="*/ 0 w 603"/>
                <a:gd name="T13" fmla="*/ 85 h 551"/>
                <a:gd name="T14" fmla="*/ 187 w 603"/>
                <a:gd name="T15" fmla="*/ 0 h 551"/>
                <a:gd name="T16" fmla="*/ 370 w 603"/>
                <a:gd name="T17" fmla="*/ 83 h 551"/>
                <a:gd name="T18" fmla="*/ 343 w 603"/>
                <a:gd name="T19" fmla="*/ 106 h 551"/>
                <a:gd name="T20" fmla="*/ 343 w 603"/>
                <a:gd name="T21" fmla="*/ 230 h 551"/>
                <a:gd name="T22" fmla="*/ 170 w 603"/>
                <a:gd name="T23" fmla="*/ 217 h 551"/>
                <a:gd name="T24" fmla="*/ 214 w 603"/>
                <a:gd name="T25" fmla="*/ 156 h 551"/>
                <a:gd name="T26" fmla="*/ 170 w 603"/>
                <a:gd name="T27" fmla="*/ 156 h 551"/>
                <a:gd name="T28" fmla="*/ 75 w 603"/>
                <a:gd name="T29" fmla="*/ 217 h 551"/>
                <a:gd name="T30" fmla="*/ 118 w 603"/>
                <a:gd name="T31" fmla="*/ 156 h 551"/>
                <a:gd name="T32" fmla="*/ 75 w 603"/>
                <a:gd name="T33" fmla="*/ 156 h 551"/>
                <a:gd name="T34" fmla="*/ 440 w 603"/>
                <a:gd name="T35" fmla="*/ 376 h 551"/>
                <a:gd name="T36" fmla="*/ 482 w 603"/>
                <a:gd name="T37" fmla="*/ 319 h 551"/>
                <a:gd name="T38" fmla="*/ 440 w 603"/>
                <a:gd name="T39" fmla="*/ 319 h 551"/>
                <a:gd name="T40" fmla="*/ 376 w 603"/>
                <a:gd name="T41" fmla="*/ 459 h 551"/>
                <a:gd name="T42" fmla="*/ 416 w 603"/>
                <a:gd name="T43" fmla="*/ 403 h 551"/>
                <a:gd name="T44" fmla="*/ 376 w 603"/>
                <a:gd name="T45" fmla="*/ 403 h 551"/>
                <a:gd name="T46" fmla="*/ 503 w 603"/>
                <a:gd name="T47" fmla="*/ 459 h 551"/>
                <a:gd name="T48" fmla="*/ 544 w 603"/>
                <a:gd name="T49" fmla="*/ 403 h 551"/>
                <a:gd name="T50" fmla="*/ 503 w 603"/>
                <a:gd name="T51" fmla="*/ 403 h 551"/>
                <a:gd name="T52" fmla="*/ 440 w 603"/>
                <a:gd name="T53" fmla="*/ 459 h 551"/>
                <a:gd name="T54" fmla="*/ 482 w 603"/>
                <a:gd name="T55" fmla="*/ 403 h 551"/>
                <a:gd name="T56" fmla="*/ 440 w 603"/>
                <a:gd name="T57" fmla="*/ 403 h 551"/>
                <a:gd name="T58" fmla="*/ 376 w 603"/>
                <a:gd name="T59" fmla="*/ 376 h 551"/>
                <a:gd name="T60" fmla="*/ 416 w 603"/>
                <a:gd name="T61" fmla="*/ 319 h 551"/>
                <a:gd name="T62" fmla="*/ 376 w 603"/>
                <a:gd name="T63" fmla="*/ 319 h 551"/>
                <a:gd name="T64" fmla="*/ 503 w 603"/>
                <a:gd name="T65" fmla="*/ 376 h 551"/>
                <a:gd name="T66" fmla="*/ 544 w 603"/>
                <a:gd name="T67" fmla="*/ 319 h 551"/>
                <a:gd name="T68" fmla="*/ 503 w 603"/>
                <a:gd name="T69" fmla="*/ 319 h 551"/>
                <a:gd name="T70" fmla="*/ 260 w 603"/>
                <a:gd name="T71" fmla="*/ 476 h 551"/>
                <a:gd name="T72" fmla="*/ 305 w 603"/>
                <a:gd name="T73" fmla="*/ 416 h 551"/>
                <a:gd name="T74" fmla="*/ 260 w 603"/>
                <a:gd name="T75" fmla="*/ 416 h 551"/>
                <a:gd name="T76" fmla="*/ 75 w 603"/>
                <a:gd name="T77" fmla="*/ 476 h 551"/>
                <a:gd name="T78" fmla="*/ 118 w 603"/>
                <a:gd name="T79" fmla="*/ 416 h 551"/>
                <a:gd name="T80" fmla="*/ 75 w 603"/>
                <a:gd name="T81" fmla="*/ 416 h 551"/>
                <a:gd name="T82" fmla="*/ 260 w 603"/>
                <a:gd name="T83" fmla="*/ 393 h 551"/>
                <a:gd name="T84" fmla="*/ 305 w 603"/>
                <a:gd name="T85" fmla="*/ 330 h 551"/>
                <a:gd name="T86" fmla="*/ 260 w 603"/>
                <a:gd name="T87" fmla="*/ 330 h 551"/>
                <a:gd name="T88" fmla="*/ 170 w 603"/>
                <a:gd name="T89" fmla="*/ 393 h 551"/>
                <a:gd name="T90" fmla="*/ 214 w 603"/>
                <a:gd name="T91" fmla="*/ 330 h 551"/>
                <a:gd name="T92" fmla="*/ 170 w 603"/>
                <a:gd name="T93" fmla="*/ 330 h 551"/>
                <a:gd name="T94" fmla="*/ 75 w 603"/>
                <a:gd name="T95" fmla="*/ 393 h 551"/>
                <a:gd name="T96" fmla="*/ 118 w 603"/>
                <a:gd name="T97" fmla="*/ 330 h 551"/>
                <a:gd name="T98" fmla="*/ 75 w 603"/>
                <a:gd name="T99" fmla="*/ 330 h 551"/>
                <a:gd name="T100" fmla="*/ 260 w 603"/>
                <a:gd name="T101" fmla="*/ 305 h 551"/>
                <a:gd name="T102" fmla="*/ 305 w 603"/>
                <a:gd name="T103" fmla="*/ 242 h 551"/>
                <a:gd name="T104" fmla="*/ 260 w 603"/>
                <a:gd name="T105" fmla="*/ 242 h 551"/>
                <a:gd name="T106" fmla="*/ 170 w 603"/>
                <a:gd name="T107" fmla="*/ 305 h 551"/>
                <a:gd name="T108" fmla="*/ 214 w 603"/>
                <a:gd name="T109" fmla="*/ 242 h 551"/>
                <a:gd name="T110" fmla="*/ 170 w 603"/>
                <a:gd name="T111" fmla="*/ 242 h 551"/>
                <a:gd name="T112" fmla="*/ 75 w 603"/>
                <a:gd name="T113" fmla="*/ 305 h 551"/>
                <a:gd name="T114" fmla="*/ 118 w 603"/>
                <a:gd name="T115" fmla="*/ 242 h 551"/>
                <a:gd name="T116" fmla="*/ 75 w 603"/>
                <a:gd name="T117" fmla="*/ 242 h 551"/>
                <a:gd name="T118" fmla="*/ 260 w 603"/>
                <a:gd name="T119" fmla="*/ 217 h 551"/>
                <a:gd name="T120" fmla="*/ 305 w 603"/>
                <a:gd name="T121" fmla="*/ 15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 h="551">
                  <a:moveTo>
                    <a:pt x="343" y="230"/>
                  </a:moveTo>
                  <a:lnTo>
                    <a:pt x="603" y="230"/>
                  </a:lnTo>
                  <a:lnTo>
                    <a:pt x="603" y="265"/>
                  </a:lnTo>
                  <a:lnTo>
                    <a:pt x="590" y="265"/>
                  </a:lnTo>
                  <a:lnTo>
                    <a:pt x="590" y="551"/>
                  </a:lnTo>
                  <a:lnTo>
                    <a:pt x="343" y="551"/>
                  </a:lnTo>
                  <a:lnTo>
                    <a:pt x="226" y="551"/>
                  </a:lnTo>
                  <a:lnTo>
                    <a:pt x="226" y="436"/>
                  </a:lnTo>
                  <a:lnTo>
                    <a:pt x="156" y="436"/>
                  </a:lnTo>
                  <a:lnTo>
                    <a:pt x="156" y="551"/>
                  </a:lnTo>
                  <a:lnTo>
                    <a:pt x="33" y="551"/>
                  </a:lnTo>
                  <a:lnTo>
                    <a:pt x="33" y="106"/>
                  </a:lnTo>
                  <a:lnTo>
                    <a:pt x="0" y="106"/>
                  </a:lnTo>
                  <a:lnTo>
                    <a:pt x="0" y="85"/>
                  </a:lnTo>
                  <a:lnTo>
                    <a:pt x="71" y="54"/>
                  </a:lnTo>
                  <a:lnTo>
                    <a:pt x="187" y="0"/>
                  </a:lnTo>
                  <a:lnTo>
                    <a:pt x="303" y="54"/>
                  </a:lnTo>
                  <a:lnTo>
                    <a:pt x="370" y="83"/>
                  </a:lnTo>
                  <a:lnTo>
                    <a:pt x="370" y="106"/>
                  </a:lnTo>
                  <a:lnTo>
                    <a:pt x="343" y="106"/>
                  </a:lnTo>
                  <a:lnTo>
                    <a:pt x="343" y="230"/>
                  </a:lnTo>
                  <a:lnTo>
                    <a:pt x="343" y="230"/>
                  </a:lnTo>
                  <a:close/>
                  <a:moveTo>
                    <a:pt x="170" y="156"/>
                  </a:moveTo>
                  <a:lnTo>
                    <a:pt x="170" y="217"/>
                  </a:lnTo>
                  <a:lnTo>
                    <a:pt x="214" y="217"/>
                  </a:lnTo>
                  <a:lnTo>
                    <a:pt x="214" y="156"/>
                  </a:lnTo>
                  <a:lnTo>
                    <a:pt x="170" y="156"/>
                  </a:lnTo>
                  <a:lnTo>
                    <a:pt x="170" y="156"/>
                  </a:lnTo>
                  <a:close/>
                  <a:moveTo>
                    <a:pt x="75" y="156"/>
                  </a:moveTo>
                  <a:lnTo>
                    <a:pt x="75" y="217"/>
                  </a:lnTo>
                  <a:lnTo>
                    <a:pt x="118" y="217"/>
                  </a:lnTo>
                  <a:lnTo>
                    <a:pt x="118" y="156"/>
                  </a:lnTo>
                  <a:lnTo>
                    <a:pt x="75" y="156"/>
                  </a:lnTo>
                  <a:lnTo>
                    <a:pt x="75" y="156"/>
                  </a:lnTo>
                  <a:close/>
                  <a:moveTo>
                    <a:pt x="440" y="319"/>
                  </a:moveTo>
                  <a:lnTo>
                    <a:pt x="440" y="376"/>
                  </a:lnTo>
                  <a:lnTo>
                    <a:pt x="482" y="376"/>
                  </a:lnTo>
                  <a:lnTo>
                    <a:pt x="482" y="319"/>
                  </a:lnTo>
                  <a:lnTo>
                    <a:pt x="440" y="319"/>
                  </a:lnTo>
                  <a:lnTo>
                    <a:pt x="440" y="319"/>
                  </a:lnTo>
                  <a:close/>
                  <a:moveTo>
                    <a:pt x="376" y="403"/>
                  </a:moveTo>
                  <a:lnTo>
                    <a:pt x="376" y="459"/>
                  </a:lnTo>
                  <a:lnTo>
                    <a:pt x="416" y="459"/>
                  </a:lnTo>
                  <a:lnTo>
                    <a:pt x="416" y="403"/>
                  </a:lnTo>
                  <a:lnTo>
                    <a:pt x="376" y="403"/>
                  </a:lnTo>
                  <a:lnTo>
                    <a:pt x="376" y="403"/>
                  </a:lnTo>
                  <a:close/>
                  <a:moveTo>
                    <a:pt x="503" y="403"/>
                  </a:moveTo>
                  <a:lnTo>
                    <a:pt x="503" y="459"/>
                  </a:lnTo>
                  <a:lnTo>
                    <a:pt x="544" y="459"/>
                  </a:lnTo>
                  <a:lnTo>
                    <a:pt x="544" y="403"/>
                  </a:lnTo>
                  <a:lnTo>
                    <a:pt x="503" y="403"/>
                  </a:lnTo>
                  <a:lnTo>
                    <a:pt x="503" y="403"/>
                  </a:lnTo>
                  <a:close/>
                  <a:moveTo>
                    <a:pt x="440" y="403"/>
                  </a:moveTo>
                  <a:lnTo>
                    <a:pt x="440" y="459"/>
                  </a:lnTo>
                  <a:lnTo>
                    <a:pt x="482" y="459"/>
                  </a:lnTo>
                  <a:lnTo>
                    <a:pt x="482" y="403"/>
                  </a:lnTo>
                  <a:lnTo>
                    <a:pt x="440" y="403"/>
                  </a:lnTo>
                  <a:lnTo>
                    <a:pt x="440" y="403"/>
                  </a:lnTo>
                  <a:close/>
                  <a:moveTo>
                    <a:pt x="376" y="319"/>
                  </a:moveTo>
                  <a:lnTo>
                    <a:pt x="376" y="376"/>
                  </a:lnTo>
                  <a:lnTo>
                    <a:pt x="416" y="376"/>
                  </a:lnTo>
                  <a:lnTo>
                    <a:pt x="416" y="319"/>
                  </a:lnTo>
                  <a:lnTo>
                    <a:pt x="376" y="319"/>
                  </a:lnTo>
                  <a:lnTo>
                    <a:pt x="376" y="319"/>
                  </a:lnTo>
                  <a:close/>
                  <a:moveTo>
                    <a:pt x="503" y="319"/>
                  </a:moveTo>
                  <a:lnTo>
                    <a:pt x="503" y="376"/>
                  </a:lnTo>
                  <a:lnTo>
                    <a:pt x="544" y="376"/>
                  </a:lnTo>
                  <a:lnTo>
                    <a:pt x="544" y="319"/>
                  </a:lnTo>
                  <a:lnTo>
                    <a:pt x="503" y="319"/>
                  </a:lnTo>
                  <a:lnTo>
                    <a:pt x="503" y="319"/>
                  </a:lnTo>
                  <a:close/>
                  <a:moveTo>
                    <a:pt x="260" y="416"/>
                  </a:moveTo>
                  <a:lnTo>
                    <a:pt x="260" y="476"/>
                  </a:lnTo>
                  <a:lnTo>
                    <a:pt x="305" y="476"/>
                  </a:lnTo>
                  <a:lnTo>
                    <a:pt x="305" y="416"/>
                  </a:lnTo>
                  <a:lnTo>
                    <a:pt x="260" y="416"/>
                  </a:lnTo>
                  <a:lnTo>
                    <a:pt x="260" y="416"/>
                  </a:lnTo>
                  <a:close/>
                  <a:moveTo>
                    <a:pt x="75" y="416"/>
                  </a:moveTo>
                  <a:lnTo>
                    <a:pt x="75" y="476"/>
                  </a:lnTo>
                  <a:lnTo>
                    <a:pt x="118" y="476"/>
                  </a:lnTo>
                  <a:lnTo>
                    <a:pt x="118" y="416"/>
                  </a:lnTo>
                  <a:lnTo>
                    <a:pt x="75" y="416"/>
                  </a:lnTo>
                  <a:lnTo>
                    <a:pt x="75" y="416"/>
                  </a:lnTo>
                  <a:close/>
                  <a:moveTo>
                    <a:pt x="260" y="330"/>
                  </a:moveTo>
                  <a:lnTo>
                    <a:pt x="260" y="393"/>
                  </a:lnTo>
                  <a:lnTo>
                    <a:pt x="305" y="393"/>
                  </a:lnTo>
                  <a:lnTo>
                    <a:pt x="305" y="330"/>
                  </a:lnTo>
                  <a:lnTo>
                    <a:pt x="260" y="330"/>
                  </a:lnTo>
                  <a:lnTo>
                    <a:pt x="260" y="330"/>
                  </a:lnTo>
                  <a:close/>
                  <a:moveTo>
                    <a:pt x="170" y="330"/>
                  </a:moveTo>
                  <a:lnTo>
                    <a:pt x="170" y="393"/>
                  </a:lnTo>
                  <a:lnTo>
                    <a:pt x="214" y="393"/>
                  </a:lnTo>
                  <a:lnTo>
                    <a:pt x="214" y="330"/>
                  </a:lnTo>
                  <a:lnTo>
                    <a:pt x="170" y="330"/>
                  </a:lnTo>
                  <a:lnTo>
                    <a:pt x="170" y="330"/>
                  </a:lnTo>
                  <a:close/>
                  <a:moveTo>
                    <a:pt x="75" y="330"/>
                  </a:moveTo>
                  <a:lnTo>
                    <a:pt x="75" y="393"/>
                  </a:lnTo>
                  <a:lnTo>
                    <a:pt x="118" y="393"/>
                  </a:lnTo>
                  <a:lnTo>
                    <a:pt x="118" y="330"/>
                  </a:lnTo>
                  <a:lnTo>
                    <a:pt x="75" y="330"/>
                  </a:lnTo>
                  <a:lnTo>
                    <a:pt x="75" y="330"/>
                  </a:lnTo>
                  <a:close/>
                  <a:moveTo>
                    <a:pt x="260" y="242"/>
                  </a:moveTo>
                  <a:lnTo>
                    <a:pt x="260" y="305"/>
                  </a:lnTo>
                  <a:lnTo>
                    <a:pt x="305" y="305"/>
                  </a:lnTo>
                  <a:lnTo>
                    <a:pt x="305" y="242"/>
                  </a:lnTo>
                  <a:lnTo>
                    <a:pt x="260" y="242"/>
                  </a:lnTo>
                  <a:lnTo>
                    <a:pt x="260" y="242"/>
                  </a:lnTo>
                  <a:close/>
                  <a:moveTo>
                    <a:pt x="170" y="242"/>
                  </a:moveTo>
                  <a:lnTo>
                    <a:pt x="170" y="305"/>
                  </a:lnTo>
                  <a:lnTo>
                    <a:pt x="214" y="305"/>
                  </a:lnTo>
                  <a:lnTo>
                    <a:pt x="214" y="242"/>
                  </a:lnTo>
                  <a:lnTo>
                    <a:pt x="170" y="242"/>
                  </a:lnTo>
                  <a:lnTo>
                    <a:pt x="170" y="242"/>
                  </a:lnTo>
                  <a:close/>
                  <a:moveTo>
                    <a:pt x="75" y="242"/>
                  </a:moveTo>
                  <a:lnTo>
                    <a:pt x="75" y="305"/>
                  </a:lnTo>
                  <a:lnTo>
                    <a:pt x="118" y="305"/>
                  </a:lnTo>
                  <a:lnTo>
                    <a:pt x="118" y="242"/>
                  </a:lnTo>
                  <a:lnTo>
                    <a:pt x="75" y="242"/>
                  </a:lnTo>
                  <a:lnTo>
                    <a:pt x="75" y="242"/>
                  </a:lnTo>
                  <a:close/>
                  <a:moveTo>
                    <a:pt x="260" y="156"/>
                  </a:moveTo>
                  <a:lnTo>
                    <a:pt x="260" y="217"/>
                  </a:lnTo>
                  <a:lnTo>
                    <a:pt x="305" y="217"/>
                  </a:lnTo>
                  <a:lnTo>
                    <a:pt x="305" y="156"/>
                  </a:lnTo>
                  <a:lnTo>
                    <a:pt x="260" y="156"/>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grpSp>
        <p:nvGrpSpPr>
          <p:cNvPr id="28" name="组合 27"/>
          <p:cNvGrpSpPr/>
          <p:nvPr/>
        </p:nvGrpSpPr>
        <p:grpSpPr>
          <a:xfrm>
            <a:off x="274752" y="6400887"/>
            <a:ext cx="1093905" cy="203200"/>
            <a:chOff x="2400300" y="-914400"/>
            <a:chExt cx="1093905" cy="203200"/>
          </a:xfrm>
        </p:grpSpPr>
        <p:sp>
          <p:nvSpPr>
            <p:cNvPr id="25" name="椭圆 24"/>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PA_矩形 29"/>
          <p:cNvSpPr/>
          <p:nvPr>
            <p:custDataLst>
              <p:tags r:id="rId2"/>
            </p:custDataLst>
          </p:nvPr>
        </p:nvSpPr>
        <p:spPr>
          <a:xfrm>
            <a:off x="11499030" y="236329"/>
            <a:ext cx="461665" cy="4302322"/>
          </a:xfrm>
          <a:prstGeom prst="rect">
            <a:avLst/>
          </a:prstGeom>
          <a:ln>
            <a:noFill/>
          </a:ln>
        </p:spPr>
        <p:txBody>
          <a:bodyPr vert="eaVert" wrap="square">
            <a:spAutoFit/>
          </a:bodyPr>
          <a:lstStyle/>
          <a:p>
            <a:pPr algn="dist"/>
            <a:r>
              <a:rPr lang="zh-CN" altLang="en-US" dirty="0">
                <a:solidFill>
                  <a:schemeClr val="bg1"/>
                </a:solidFill>
                <a:latin typeface="思源宋体 Heavy" panose="02020900000000000000" pitchFamily="18" charset="-122"/>
                <a:ea typeface="思源宋体 Heavy" panose="02020900000000000000" pitchFamily="18" charset="-122"/>
                <a:cs typeface="+mn-ea"/>
                <a:sym typeface="+mn-lt"/>
              </a:rPr>
              <a:t>允公允能  日新月异</a:t>
            </a:r>
            <a:endParaRPr lang="en-US" altLang="zh-CN" spc="300" dirty="0">
              <a:solidFill>
                <a:schemeClr val="bg1"/>
              </a:solidFill>
              <a:latin typeface="思源宋体 Heavy" panose="02020900000000000000" pitchFamily="18" charset="-122"/>
              <a:ea typeface="思源宋体 Heavy" panose="02020900000000000000" pitchFamily="18" charset="-122"/>
              <a:cs typeface="+mn-ea"/>
              <a:sym typeface="思源黑体" panose="020B0500000000090000" pitchFamily="34" charset="-122"/>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5135" t="36629" r="14445" b="35907"/>
          <a:stretch>
            <a:fillRect/>
          </a:stretch>
        </p:blipFill>
        <p:spPr>
          <a:xfrm>
            <a:off x="369421" y="859099"/>
            <a:ext cx="3256612" cy="1270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40"/>
          <p:cNvSpPr/>
          <p:nvPr/>
        </p:nvSpPr>
        <p:spPr>
          <a:xfrm>
            <a:off x="49231" y="-12700"/>
            <a:ext cx="6225650" cy="6881672"/>
          </a:xfrm>
          <a:custGeom>
            <a:avLst/>
            <a:gdLst>
              <a:gd name="connsiteX0" fmla="*/ 3429000 w 6858000"/>
              <a:gd name="connsiteY0" fmla="*/ 0 h 6881672"/>
              <a:gd name="connsiteX1" fmla="*/ 6858000 w 6858000"/>
              <a:gd name="connsiteY1" fmla="*/ 3440836 h 6881672"/>
              <a:gd name="connsiteX2" fmla="*/ 3779595 w 6858000"/>
              <a:gd name="connsiteY2" fmla="*/ 6863908 h 6881672"/>
              <a:gd name="connsiteX3" fmla="*/ 3644899 w 6858000"/>
              <a:gd name="connsiteY3" fmla="*/ 6874185 h 6881672"/>
              <a:gd name="connsiteX4" fmla="*/ 3644899 w 6858000"/>
              <a:gd name="connsiteY4" fmla="*/ 6881672 h 6881672"/>
              <a:gd name="connsiteX5" fmla="*/ 3429000 w 6858000"/>
              <a:gd name="connsiteY5" fmla="*/ 6881672 h 6881672"/>
              <a:gd name="connsiteX6" fmla="*/ 0 w 6858000"/>
              <a:gd name="connsiteY6" fmla="*/ 6881672 h 6881672"/>
              <a:gd name="connsiteX7" fmla="*/ 0 w 6858000"/>
              <a:gd name="connsiteY7" fmla="*/ 3440836 h 6881672"/>
              <a:gd name="connsiteX8" fmla="*/ 0 w 6858000"/>
              <a:gd name="connsiteY8" fmla="*/ 12700 h 6881672"/>
              <a:gd name="connsiteX9" fmla="*/ 3144780 w 6858000"/>
              <a:gd name="connsiteY9" fmla="*/ 12700 h 6881672"/>
              <a:gd name="connsiteX10" fmla="*/ 3252544 w 6858000"/>
              <a:gd name="connsiteY10" fmla="*/ 4477 h 6881672"/>
              <a:gd name="connsiteX11" fmla="*/ 3429000 w 6858000"/>
              <a:gd name="connsiteY11" fmla="*/ 0 h 688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6881672">
                <a:moveTo>
                  <a:pt x="3429000" y="0"/>
                </a:moveTo>
                <a:cubicBezTo>
                  <a:pt x="5322784" y="0"/>
                  <a:pt x="6858000" y="1540515"/>
                  <a:pt x="6858000" y="3440836"/>
                </a:cubicBezTo>
                <a:cubicBezTo>
                  <a:pt x="6858000" y="5222387"/>
                  <a:pt x="5508689" y="6687702"/>
                  <a:pt x="3779595" y="6863908"/>
                </a:cubicBezTo>
                <a:lnTo>
                  <a:pt x="3644899" y="6874185"/>
                </a:lnTo>
                <a:lnTo>
                  <a:pt x="3644899" y="6881672"/>
                </a:lnTo>
                <a:lnTo>
                  <a:pt x="3429000" y="6881672"/>
                </a:lnTo>
                <a:lnTo>
                  <a:pt x="0" y="6881672"/>
                </a:lnTo>
                <a:lnTo>
                  <a:pt x="0" y="3440836"/>
                </a:lnTo>
                <a:lnTo>
                  <a:pt x="0" y="12700"/>
                </a:lnTo>
                <a:lnTo>
                  <a:pt x="3144780" y="12700"/>
                </a:lnTo>
                <a:lnTo>
                  <a:pt x="3252544" y="4477"/>
                </a:lnTo>
                <a:cubicBezTo>
                  <a:pt x="3310989" y="1505"/>
                  <a:pt x="3369819" y="0"/>
                  <a:pt x="3429000" y="0"/>
                </a:cubicBez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25"/>
          <p:cNvSpPr/>
          <p:nvPr/>
        </p:nvSpPr>
        <p:spPr>
          <a:xfrm>
            <a:off x="96742" y="-1050588"/>
            <a:ext cx="8524826" cy="9014570"/>
          </a:xfrm>
          <a:custGeom>
            <a:avLst/>
            <a:gdLst>
              <a:gd name="connsiteX0" fmla="*/ 4262413 w 8524826"/>
              <a:gd name="connsiteY0" fmla="*/ 0 h 9014570"/>
              <a:gd name="connsiteX1" fmla="*/ 6294133 w 8524826"/>
              <a:gd name="connsiteY1" fmla="*/ 544005 h 9014570"/>
              <a:gd name="connsiteX2" fmla="*/ 6362552 w 8524826"/>
              <a:gd name="connsiteY2" fmla="*/ 585606 h 9014570"/>
              <a:gd name="connsiteX3" fmla="*/ 6362552 w 8524826"/>
              <a:gd name="connsiteY3" fmla="*/ 1037888 h 9014570"/>
              <a:gd name="connsiteX4" fmla="*/ 6982697 w 8524826"/>
              <a:gd name="connsiteY4" fmla="*/ 1037888 h 9014570"/>
              <a:gd name="connsiteX5" fmla="*/ 7276395 w 8524826"/>
              <a:gd name="connsiteY5" fmla="*/ 1320153 h 9014570"/>
              <a:gd name="connsiteX6" fmla="*/ 8524826 w 8524826"/>
              <a:gd name="connsiteY6" fmla="*/ 4507285 h 9014570"/>
              <a:gd name="connsiteX7" fmla="*/ 7276395 w 8524826"/>
              <a:gd name="connsiteY7" fmla="*/ 7694417 h 9014570"/>
              <a:gd name="connsiteX8" fmla="*/ 7044457 w 8524826"/>
              <a:gd name="connsiteY8" fmla="*/ 7917326 h 9014570"/>
              <a:gd name="connsiteX9" fmla="*/ 6182110 w 8524826"/>
              <a:gd name="connsiteY9" fmla="*/ 7917326 h 9014570"/>
              <a:gd name="connsiteX10" fmla="*/ 6182110 w 8524826"/>
              <a:gd name="connsiteY10" fmla="*/ 8531236 h 9014570"/>
              <a:gd name="connsiteX11" fmla="*/ 6110346 w 8524826"/>
              <a:gd name="connsiteY11" fmla="*/ 8570103 h 9014570"/>
              <a:gd name="connsiteX12" fmla="*/ 4262413 w 8524826"/>
              <a:gd name="connsiteY12" fmla="*/ 9014570 h 9014570"/>
              <a:gd name="connsiteX13" fmla="*/ 0 w 8524826"/>
              <a:gd name="connsiteY13" fmla="*/ 4507285 h 9014570"/>
              <a:gd name="connsiteX14" fmla="*/ 4262413 w 8524826"/>
              <a:gd name="connsiteY14" fmla="*/ 0 h 901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24826" h="9014570">
                <a:moveTo>
                  <a:pt x="4262413" y="0"/>
                </a:moveTo>
                <a:cubicBezTo>
                  <a:pt x="4998059" y="0"/>
                  <a:pt x="5690177" y="197069"/>
                  <a:pt x="6294133" y="544005"/>
                </a:cubicBezTo>
                <a:lnTo>
                  <a:pt x="6362552" y="585606"/>
                </a:lnTo>
                <a:lnTo>
                  <a:pt x="6362552" y="1037888"/>
                </a:lnTo>
                <a:lnTo>
                  <a:pt x="6982697" y="1037888"/>
                </a:lnTo>
                <a:lnTo>
                  <a:pt x="7276395" y="1320153"/>
                </a:lnTo>
                <a:cubicBezTo>
                  <a:pt x="8047739" y="2135811"/>
                  <a:pt x="8524826" y="3262633"/>
                  <a:pt x="8524826" y="4507285"/>
                </a:cubicBezTo>
                <a:cubicBezTo>
                  <a:pt x="8524826" y="5751938"/>
                  <a:pt x="8047739" y="6878759"/>
                  <a:pt x="7276395" y="7694417"/>
                </a:cubicBezTo>
                <a:lnTo>
                  <a:pt x="7044457" y="7917326"/>
                </a:lnTo>
                <a:lnTo>
                  <a:pt x="6182110" y="7917326"/>
                </a:lnTo>
                <a:lnTo>
                  <a:pt x="6182110" y="8531236"/>
                </a:lnTo>
                <a:lnTo>
                  <a:pt x="6110346" y="8570103"/>
                </a:lnTo>
                <a:cubicBezTo>
                  <a:pt x="5551318" y="8854945"/>
                  <a:pt x="4924494" y="9014570"/>
                  <a:pt x="4262413" y="9014570"/>
                </a:cubicBezTo>
                <a:cubicBezTo>
                  <a:pt x="1908347" y="9014570"/>
                  <a:pt x="0" y="6996590"/>
                  <a:pt x="0" y="4507285"/>
                </a:cubicBezTo>
                <a:cubicBezTo>
                  <a:pt x="0" y="2017980"/>
                  <a:pt x="1908347" y="0"/>
                  <a:pt x="4262413" y="0"/>
                </a:cubicBezTo>
                <a:close/>
              </a:path>
            </a:pathLst>
          </a:custGeom>
          <a:noFill/>
          <a:ln>
            <a:gradFill flip="none" rotWithShape="1">
              <a:gsLst>
                <a:gs pos="79000">
                  <a:srgbClr val="FF9C00">
                    <a:alpha val="0"/>
                  </a:srgbClr>
                </a:gs>
                <a:gs pos="79000">
                  <a:schemeClr val="accent2">
                    <a:alpha val="8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23"/>
          <p:cNvSpPr/>
          <p:nvPr/>
        </p:nvSpPr>
        <p:spPr>
          <a:xfrm>
            <a:off x="-1012335" y="-1050589"/>
            <a:ext cx="8720080" cy="9014570"/>
          </a:xfrm>
          <a:custGeom>
            <a:avLst/>
            <a:gdLst>
              <a:gd name="connsiteX0" fmla="*/ 4360040 w 8720080"/>
              <a:gd name="connsiteY0" fmla="*/ 0 h 9014570"/>
              <a:gd name="connsiteX1" fmla="*/ 6438294 w 8720080"/>
              <a:gd name="connsiteY1" fmla="*/ 544005 h 9014570"/>
              <a:gd name="connsiteX2" fmla="*/ 6460635 w 8720080"/>
              <a:gd name="connsiteY2" fmla="*/ 557285 h 9014570"/>
              <a:gd name="connsiteX3" fmla="*/ 6460635 w 8720080"/>
              <a:gd name="connsiteY3" fmla="*/ 1033420 h 9014570"/>
              <a:gd name="connsiteX4" fmla="*/ 7138093 w 8720080"/>
              <a:gd name="connsiteY4" fmla="*/ 1033420 h 9014570"/>
              <a:gd name="connsiteX5" fmla="*/ 7291633 w 8720080"/>
              <a:gd name="connsiteY5" fmla="*/ 1170911 h 9014570"/>
              <a:gd name="connsiteX6" fmla="*/ 8720080 w 8720080"/>
              <a:gd name="connsiteY6" fmla="*/ 4507285 h 9014570"/>
              <a:gd name="connsiteX7" fmla="*/ 7291633 w 8720080"/>
              <a:gd name="connsiteY7" fmla="*/ 7843659 h 9014570"/>
              <a:gd name="connsiteX8" fmla="*/ 7209366 w 8720080"/>
              <a:gd name="connsiteY8" fmla="*/ 7917327 h 9014570"/>
              <a:gd name="connsiteX9" fmla="*/ 6521658 w 8720080"/>
              <a:gd name="connsiteY9" fmla="*/ 7917327 h 9014570"/>
              <a:gd name="connsiteX10" fmla="*/ 6521658 w 8720080"/>
              <a:gd name="connsiteY10" fmla="*/ 8421013 h 9014570"/>
              <a:gd name="connsiteX11" fmla="*/ 6438294 w 8720080"/>
              <a:gd name="connsiteY11" fmla="*/ 8470565 h 9014570"/>
              <a:gd name="connsiteX12" fmla="*/ 4360040 w 8720080"/>
              <a:gd name="connsiteY12" fmla="*/ 9014570 h 9014570"/>
              <a:gd name="connsiteX13" fmla="*/ 0 w 8720080"/>
              <a:gd name="connsiteY13" fmla="*/ 4507285 h 9014570"/>
              <a:gd name="connsiteX14" fmla="*/ 4360040 w 8720080"/>
              <a:gd name="connsiteY14" fmla="*/ 0 h 901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080" h="9014570">
                <a:moveTo>
                  <a:pt x="4360040" y="0"/>
                </a:moveTo>
                <a:cubicBezTo>
                  <a:pt x="5112535" y="0"/>
                  <a:pt x="5820506" y="197069"/>
                  <a:pt x="6438294" y="544005"/>
                </a:cubicBezTo>
                <a:lnTo>
                  <a:pt x="6460635" y="557285"/>
                </a:lnTo>
                <a:lnTo>
                  <a:pt x="6460635" y="1033420"/>
                </a:lnTo>
                <a:lnTo>
                  <a:pt x="7138093" y="1033420"/>
                </a:lnTo>
                <a:lnTo>
                  <a:pt x="7291633" y="1170911"/>
                </a:lnTo>
                <a:cubicBezTo>
                  <a:pt x="8169158" y="1995419"/>
                  <a:pt x="8720080" y="3184842"/>
                  <a:pt x="8720080" y="4507285"/>
                </a:cubicBezTo>
                <a:cubicBezTo>
                  <a:pt x="8720080" y="5829729"/>
                  <a:pt x="8169158" y="7019151"/>
                  <a:pt x="7291633" y="7843659"/>
                </a:cubicBezTo>
                <a:lnTo>
                  <a:pt x="7209366" y="7917327"/>
                </a:lnTo>
                <a:lnTo>
                  <a:pt x="6521658" y="7917327"/>
                </a:lnTo>
                <a:lnTo>
                  <a:pt x="6521658" y="8421013"/>
                </a:lnTo>
                <a:lnTo>
                  <a:pt x="6438294" y="8470565"/>
                </a:lnTo>
                <a:cubicBezTo>
                  <a:pt x="5820506" y="8817502"/>
                  <a:pt x="5112535" y="9014570"/>
                  <a:pt x="4360040" y="9014570"/>
                </a:cubicBezTo>
                <a:cubicBezTo>
                  <a:pt x="1952056" y="9014570"/>
                  <a:pt x="0" y="6996590"/>
                  <a:pt x="0" y="4507285"/>
                </a:cubicBezTo>
                <a:cubicBezTo>
                  <a:pt x="0" y="2017980"/>
                  <a:pt x="1952056" y="0"/>
                  <a:pt x="4360040" y="0"/>
                </a:cubicBezTo>
                <a:close/>
              </a:path>
            </a:pathLst>
          </a:custGeom>
          <a:noFill/>
          <a:ln>
            <a:gradFill flip="none" rotWithShape="1">
              <a:gsLst>
                <a:gs pos="79000">
                  <a:srgbClr val="FF9C00">
                    <a:alpha val="0"/>
                  </a:srgbClr>
                </a:gs>
                <a:gs pos="79000">
                  <a:schemeClr val="accent2">
                    <a:alpha val="2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p:cNvSpPr/>
          <p:nvPr/>
        </p:nvSpPr>
        <p:spPr>
          <a:xfrm>
            <a:off x="-1593153" y="-651026"/>
            <a:ext cx="8160051" cy="8160051"/>
          </a:xfrm>
          <a:prstGeom prst="ellipse">
            <a:avLst/>
          </a:prstGeom>
          <a:noFill/>
          <a:ln>
            <a:gradFill flip="none" rotWithShape="1">
              <a:gsLst>
                <a:gs pos="77000">
                  <a:srgbClr val="FF9C00">
                    <a:alpha val="0"/>
                  </a:srgbClr>
                </a:gs>
                <a:gs pos="77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360519" y="-823172"/>
            <a:ext cx="8484598" cy="8484598"/>
          </a:xfrm>
          <a:prstGeom prst="ellipse">
            <a:avLst/>
          </a:prstGeom>
          <a:noFill/>
          <a:ln>
            <a:gradFill flip="none" rotWithShape="1">
              <a:gsLst>
                <a:gs pos="79000">
                  <a:srgbClr val="FF9C00">
                    <a:alpha val="0"/>
                  </a:srgbClr>
                </a:gs>
                <a:gs pos="79000">
                  <a:schemeClr val="accent2">
                    <a:alpha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40"/>
          <p:cNvSpPr/>
          <p:nvPr/>
        </p:nvSpPr>
        <p:spPr>
          <a:xfrm>
            <a:off x="55033" y="-23672"/>
            <a:ext cx="6225650" cy="6881672"/>
          </a:xfrm>
          <a:custGeom>
            <a:avLst/>
            <a:gdLst>
              <a:gd name="connsiteX0" fmla="*/ 3429000 w 6858000"/>
              <a:gd name="connsiteY0" fmla="*/ 0 h 6881672"/>
              <a:gd name="connsiteX1" fmla="*/ 6858000 w 6858000"/>
              <a:gd name="connsiteY1" fmla="*/ 3440836 h 6881672"/>
              <a:gd name="connsiteX2" fmla="*/ 3779595 w 6858000"/>
              <a:gd name="connsiteY2" fmla="*/ 6863908 h 6881672"/>
              <a:gd name="connsiteX3" fmla="*/ 3644899 w 6858000"/>
              <a:gd name="connsiteY3" fmla="*/ 6874185 h 6881672"/>
              <a:gd name="connsiteX4" fmla="*/ 3644899 w 6858000"/>
              <a:gd name="connsiteY4" fmla="*/ 6881672 h 6881672"/>
              <a:gd name="connsiteX5" fmla="*/ 3429000 w 6858000"/>
              <a:gd name="connsiteY5" fmla="*/ 6881672 h 6881672"/>
              <a:gd name="connsiteX6" fmla="*/ 0 w 6858000"/>
              <a:gd name="connsiteY6" fmla="*/ 6881672 h 6881672"/>
              <a:gd name="connsiteX7" fmla="*/ 0 w 6858000"/>
              <a:gd name="connsiteY7" fmla="*/ 3440836 h 6881672"/>
              <a:gd name="connsiteX8" fmla="*/ 0 w 6858000"/>
              <a:gd name="connsiteY8" fmla="*/ 12700 h 6881672"/>
              <a:gd name="connsiteX9" fmla="*/ 3144780 w 6858000"/>
              <a:gd name="connsiteY9" fmla="*/ 12700 h 6881672"/>
              <a:gd name="connsiteX10" fmla="*/ 3252544 w 6858000"/>
              <a:gd name="connsiteY10" fmla="*/ 4477 h 6881672"/>
              <a:gd name="connsiteX11" fmla="*/ 3429000 w 6858000"/>
              <a:gd name="connsiteY11" fmla="*/ 0 h 688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6881672">
                <a:moveTo>
                  <a:pt x="3429000" y="0"/>
                </a:moveTo>
                <a:cubicBezTo>
                  <a:pt x="5322784" y="0"/>
                  <a:pt x="6858000" y="1540515"/>
                  <a:pt x="6858000" y="3440836"/>
                </a:cubicBezTo>
                <a:cubicBezTo>
                  <a:pt x="6858000" y="5222387"/>
                  <a:pt x="5508689" y="6687702"/>
                  <a:pt x="3779595" y="6863908"/>
                </a:cubicBezTo>
                <a:lnTo>
                  <a:pt x="3644899" y="6874185"/>
                </a:lnTo>
                <a:lnTo>
                  <a:pt x="3644899" y="6881672"/>
                </a:lnTo>
                <a:lnTo>
                  <a:pt x="3429000" y="6881672"/>
                </a:lnTo>
                <a:lnTo>
                  <a:pt x="0" y="6881672"/>
                </a:lnTo>
                <a:lnTo>
                  <a:pt x="0" y="3440836"/>
                </a:lnTo>
                <a:lnTo>
                  <a:pt x="0" y="12700"/>
                </a:lnTo>
                <a:lnTo>
                  <a:pt x="3144780" y="12700"/>
                </a:lnTo>
                <a:lnTo>
                  <a:pt x="3252544" y="4477"/>
                </a:lnTo>
                <a:cubicBezTo>
                  <a:pt x="3310989" y="1505"/>
                  <a:pt x="3369819" y="0"/>
                  <a:pt x="3429000" y="0"/>
                </a:cubicBezTo>
                <a:close/>
              </a:path>
            </a:pathLst>
          </a:custGeom>
          <a:gradFill flip="none" rotWithShape="1">
            <a:gsLst>
              <a:gs pos="0">
                <a:schemeClr val="accent1">
                  <a:alpha val="56000"/>
                </a:schemeClr>
              </a:gs>
              <a:gs pos="71000">
                <a:schemeClr val="accent1">
                  <a:alpha val="9500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矩形 10"/>
          <p:cNvSpPr/>
          <p:nvPr/>
        </p:nvSpPr>
        <p:spPr>
          <a:xfrm>
            <a:off x="0" y="-16662"/>
            <a:ext cx="110067" cy="6900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59882" y="2943680"/>
            <a:ext cx="5907636" cy="4191291"/>
            <a:chOff x="4659892" y="3664499"/>
            <a:chExt cx="3923593" cy="2783672"/>
          </a:xfrm>
          <a:solidFill>
            <a:schemeClr val="lt1">
              <a:alpha val="14000"/>
            </a:schemeClr>
          </a:solidFill>
        </p:grpSpPr>
        <p:sp>
          <p:nvSpPr>
            <p:cNvPr id="21" name="íṥḷíďe"/>
            <p:cNvSpPr/>
            <p:nvPr/>
          </p:nvSpPr>
          <p:spPr bwMode="auto">
            <a:xfrm>
              <a:off x="4659892" y="3664499"/>
              <a:ext cx="2119058" cy="2783672"/>
            </a:xfrm>
            <a:custGeom>
              <a:avLst/>
              <a:gdLst>
                <a:gd name="T0" fmla="*/ 28 w 321"/>
                <a:gd name="T1" fmla="*/ 93 h 333"/>
                <a:gd name="T2" fmla="*/ 99 w 321"/>
                <a:gd name="T3" fmla="*/ 68 h 333"/>
                <a:gd name="T4" fmla="*/ 108 w 321"/>
                <a:gd name="T5" fmla="*/ 34 h 333"/>
                <a:gd name="T6" fmla="*/ 298 w 321"/>
                <a:gd name="T7" fmla="*/ 303 h 333"/>
                <a:gd name="T8" fmla="*/ 0 w 321"/>
                <a:gd name="T9" fmla="*/ 333 h 333"/>
                <a:gd name="T10" fmla="*/ 181 w 321"/>
                <a:gd name="T11" fmla="*/ 68 h 333"/>
                <a:gd name="T12" fmla="*/ 193 w 321"/>
                <a:gd name="T13" fmla="*/ 50 h 333"/>
                <a:gd name="T14" fmla="*/ 181 w 321"/>
                <a:gd name="T15" fmla="*/ 92 h 333"/>
                <a:gd name="T16" fmla="*/ 193 w 321"/>
                <a:gd name="T17" fmla="*/ 106 h 333"/>
                <a:gd name="T18" fmla="*/ 181 w 321"/>
                <a:gd name="T19" fmla="*/ 92 h 333"/>
                <a:gd name="T20" fmla="*/ 187 w 321"/>
                <a:gd name="T21" fmla="*/ 87 h 333"/>
                <a:gd name="T22" fmla="*/ 187 w 321"/>
                <a:gd name="T23" fmla="*/ 71 h 333"/>
                <a:gd name="T24" fmla="*/ 205 w 321"/>
                <a:gd name="T25" fmla="*/ 64 h 333"/>
                <a:gd name="T26" fmla="*/ 217 w 321"/>
                <a:gd name="T27" fmla="*/ 46 h 333"/>
                <a:gd name="T28" fmla="*/ 205 w 321"/>
                <a:gd name="T29" fmla="*/ 89 h 333"/>
                <a:gd name="T30" fmla="*/ 217 w 321"/>
                <a:gd name="T31" fmla="*/ 103 h 333"/>
                <a:gd name="T32" fmla="*/ 205 w 321"/>
                <a:gd name="T33" fmla="*/ 89 h 333"/>
                <a:gd name="T34" fmla="*/ 211 w 321"/>
                <a:gd name="T35" fmla="*/ 83 h 333"/>
                <a:gd name="T36" fmla="*/ 211 w 321"/>
                <a:gd name="T37" fmla="*/ 67 h 333"/>
                <a:gd name="T38" fmla="*/ 57 w 321"/>
                <a:gd name="T39" fmla="*/ 127 h 333"/>
                <a:gd name="T40" fmla="*/ 69 w 321"/>
                <a:gd name="T41" fmla="*/ 109 h 333"/>
                <a:gd name="T42" fmla="*/ 57 w 321"/>
                <a:gd name="T43" fmla="*/ 190 h 333"/>
                <a:gd name="T44" fmla="*/ 69 w 321"/>
                <a:gd name="T45" fmla="*/ 205 h 333"/>
                <a:gd name="T46" fmla="*/ 57 w 321"/>
                <a:gd name="T47" fmla="*/ 190 h 333"/>
                <a:gd name="T48" fmla="*/ 63 w 321"/>
                <a:gd name="T49" fmla="*/ 185 h 333"/>
                <a:gd name="T50" fmla="*/ 63 w 321"/>
                <a:gd name="T51" fmla="*/ 169 h 333"/>
                <a:gd name="T52" fmla="*/ 57 w 321"/>
                <a:gd name="T53" fmla="*/ 166 h 333"/>
                <a:gd name="T54" fmla="*/ 69 w 321"/>
                <a:gd name="T55" fmla="*/ 149 h 333"/>
                <a:gd name="T56" fmla="*/ 57 w 321"/>
                <a:gd name="T57" fmla="*/ 131 h 333"/>
                <a:gd name="T58" fmla="*/ 69 w 321"/>
                <a:gd name="T59" fmla="*/ 144 h 333"/>
                <a:gd name="T60" fmla="*/ 57 w 321"/>
                <a:gd name="T61" fmla="*/ 131 h 333"/>
                <a:gd name="T62" fmla="*/ 145 w 321"/>
                <a:gd name="T63" fmla="*/ 184 h 333"/>
                <a:gd name="T64" fmla="*/ 145 w 321"/>
                <a:gd name="T65" fmla="*/ 162 h 333"/>
                <a:gd name="T66" fmla="*/ 137 w 321"/>
                <a:gd name="T67" fmla="*/ 294 h 333"/>
                <a:gd name="T68" fmla="*/ 154 w 321"/>
                <a:gd name="T69" fmla="*/ 272 h 333"/>
                <a:gd name="T70" fmla="*/ 137 w 321"/>
                <a:gd name="T71" fmla="*/ 245 h 333"/>
                <a:gd name="T72" fmla="*/ 154 w 321"/>
                <a:gd name="T73" fmla="*/ 265 h 333"/>
                <a:gd name="T74" fmla="*/ 137 w 321"/>
                <a:gd name="T75" fmla="*/ 245 h 333"/>
                <a:gd name="T76" fmla="*/ 145 w 321"/>
                <a:gd name="T77" fmla="*/ 239 h 333"/>
                <a:gd name="T78" fmla="*/ 145 w 321"/>
                <a:gd name="T79" fmla="*/ 217 h 333"/>
                <a:gd name="T80" fmla="*/ 137 w 321"/>
                <a:gd name="T81" fmla="*/ 212 h 333"/>
                <a:gd name="T82" fmla="*/ 154 w 321"/>
                <a:gd name="T83" fmla="*/ 188 h 333"/>
                <a:gd name="T84" fmla="*/ 111 w 321"/>
                <a:gd name="T85" fmla="*/ 169 h 333"/>
                <a:gd name="T86" fmla="*/ 127 w 321"/>
                <a:gd name="T87" fmla="*/ 186 h 333"/>
                <a:gd name="T88" fmla="*/ 111 w 321"/>
                <a:gd name="T89" fmla="*/ 169 h 333"/>
                <a:gd name="T90" fmla="*/ 119 w 321"/>
                <a:gd name="T91" fmla="*/ 294 h 333"/>
                <a:gd name="T92" fmla="*/ 119 w 321"/>
                <a:gd name="T93" fmla="*/ 273 h 333"/>
                <a:gd name="T94" fmla="*/ 111 w 321"/>
                <a:gd name="T95" fmla="*/ 267 h 333"/>
                <a:gd name="T96" fmla="*/ 127 w 321"/>
                <a:gd name="T97" fmla="*/ 246 h 333"/>
                <a:gd name="T98" fmla="*/ 111 w 321"/>
                <a:gd name="T99" fmla="*/ 221 h 333"/>
                <a:gd name="T100" fmla="*/ 127 w 321"/>
                <a:gd name="T101" fmla="*/ 240 h 333"/>
                <a:gd name="T102" fmla="*/ 111 w 321"/>
                <a:gd name="T103" fmla="*/ 221 h 333"/>
                <a:gd name="T104" fmla="*/ 119 w 321"/>
                <a:gd name="T105" fmla="*/ 214 h 333"/>
                <a:gd name="T106" fmla="*/ 119 w 321"/>
                <a:gd name="T107" fmla="*/ 193 h 333"/>
                <a:gd name="T108" fmla="*/ 127 w 321"/>
                <a:gd name="T109" fmla="*/ 62 h 333"/>
                <a:gd name="T110" fmla="*/ 171 w 321"/>
                <a:gd name="T111" fmla="*/ 117 h 333"/>
                <a:gd name="T112" fmla="*/ 224 w 321"/>
                <a:gd name="T113" fmla="*/ 134 h 333"/>
                <a:gd name="T114" fmla="*/ 239 w 321"/>
                <a:gd name="T115" fmla="*/ 28 h 333"/>
                <a:gd name="T116" fmla="*/ 51 w 321"/>
                <a:gd name="T117" fmla="*/ 303 h 333"/>
                <a:gd name="T118" fmla="*/ 118 w 321"/>
                <a:gd name="T119" fmla="*/ 129 h 333"/>
                <a:gd name="T120" fmla="*/ 51 w 321"/>
                <a:gd name="T121" fmla="*/ 303 h 333"/>
                <a:gd name="T122" fmla="*/ 166 w 321"/>
                <a:gd name="T123" fmla="*/ 14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 h="333">
                  <a:moveTo>
                    <a:pt x="0" y="303"/>
                  </a:moveTo>
                  <a:cubicBezTo>
                    <a:pt x="28" y="303"/>
                    <a:pt x="28" y="303"/>
                    <a:pt x="28" y="303"/>
                  </a:cubicBezTo>
                  <a:cubicBezTo>
                    <a:pt x="28" y="93"/>
                    <a:pt x="28" y="93"/>
                    <a:pt x="28" y="93"/>
                  </a:cubicBezTo>
                  <a:cubicBezTo>
                    <a:pt x="28" y="84"/>
                    <a:pt x="28" y="84"/>
                    <a:pt x="28" y="84"/>
                  </a:cubicBezTo>
                  <a:cubicBezTo>
                    <a:pt x="37" y="82"/>
                    <a:pt x="37" y="82"/>
                    <a:pt x="37" y="82"/>
                  </a:cubicBezTo>
                  <a:cubicBezTo>
                    <a:pt x="99" y="68"/>
                    <a:pt x="99" y="68"/>
                    <a:pt x="99" y="68"/>
                  </a:cubicBezTo>
                  <a:cubicBezTo>
                    <a:pt x="99" y="45"/>
                    <a:pt x="99" y="45"/>
                    <a:pt x="99" y="45"/>
                  </a:cubicBezTo>
                  <a:cubicBezTo>
                    <a:pt x="99" y="36"/>
                    <a:pt x="99" y="36"/>
                    <a:pt x="99" y="36"/>
                  </a:cubicBezTo>
                  <a:cubicBezTo>
                    <a:pt x="108" y="34"/>
                    <a:pt x="108" y="34"/>
                    <a:pt x="108" y="34"/>
                  </a:cubicBezTo>
                  <a:cubicBezTo>
                    <a:pt x="262" y="0"/>
                    <a:pt x="262" y="0"/>
                    <a:pt x="262" y="0"/>
                  </a:cubicBezTo>
                  <a:cubicBezTo>
                    <a:pt x="298" y="35"/>
                    <a:pt x="298" y="35"/>
                    <a:pt x="298" y="35"/>
                  </a:cubicBezTo>
                  <a:cubicBezTo>
                    <a:pt x="298" y="303"/>
                    <a:pt x="298" y="303"/>
                    <a:pt x="298" y="303"/>
                  </a:cubicBezTo>
                  <a:cubicBezTo>
                    <a:pt x="321" y="303"/>
                    <a:pt x="321" y="303"/>
                    <a:pt x="321" y="303"/>
                  </a:cubicBezTo>
                  <a:cubicBezTo>
                    <a:pt x="321" y="333"/>
                    <a:pt x="321" y="333"/>
                    <a:pt x="321" y="333"/>
                  </a:cubicBezTo>
                  <a:cubicBezTo>
                    <a:pt x="0" y="333"/>
                    <a:pt x="0" y="333"/>
                    <a:pt x="0" y="333"/>
                  </a:cubicBezTo>
                  <a:cubicBezTo>
                    <a:pt x="0" y="303"/>
                    <a:pt x="0" y="303"/>
                    <a:pt x="0" y="303"/>
                  </a:cubicBezTo>
                  <a:close/>
                  <a:moveTo>
                    <a:pt x="181" y="53"/>
                  </a:moveTo>
                  <a:cubicBezTo>
                    <a:pt x="181" y="58"/>
                    <a:pt x="181" y="63"/>
                    <a:pt x="181" y="68"/>
                  </a:cubicBezTo>
                  <a:cubicBezTo>
                    <a:pt x="183" y="68"/>
                    <a:pt x="185" y="67"/>
                    <a:pt x="187" y="67"/>
                  </a:cubicBezTo>
                  <a:cubicBezTo>
                    <a:pt x="189" y="67"/>
                    <a:pt x="191" y="66"/>
                    <a:pt x="193" y="66"/>
                  </a:cubicBezTo>
                  <a:cubicBezTo>
                    <a:pt x="193" y="61"/>
                    <a:pt x="193" y="55"/>
                    <a:pt x="193" y="50"/>
                  </a:cubicBezTo>
                  <a:cubicBezTo>
                    <a:pt x="191" y="51"/>
                    <a:pt x="189" y="51"/>
                    <a:pt x="187" y="52"/>
                  </a:cubicBezTo>
                  <a:cubicBezTo>
                    <a:pt x="185" y="52"/>
                    <a:pt x="183" y="53"/>
                    <a:pt x="181" y="53"/>
                  </a:cubicBezTo>
                  <a:close/>
                  <a:moveTo>
                    <a:pt x="181" y="92"/>
                  </a:moveTo>
                  <a:cubicBezTo>
                    <a:pt x="181" y="97"/>
                    <a:pt x="181" y="102"/>
                    <a:pt x="181" y="107"/>
                  </a:cubicBezTo>
                  <a:cubicBezTo>
                    <a:pt x="183" y="107"/>
                    <a:pt x="185" y="107"/>
                    <a:pt x="187" y="106"/>
                  </a:cubicBezTo>
                  <a:cubicBezTo>
                    <a:pt x="189" y="106"/>
                    <a:pt x="191" y="106"/>
                    <a:pt x="193" y="106"/>
                  </a:cubicBezTo>
                  <a:cubicBezTo>
                    <a:pt x="193" y="101"/>
                    <a:pt x="193" y="95"/>
                    <a:pt x="193" y="90"/>
                  </a:cubicBezTo>
                  <a:cubicBezTo>
                    <a:pt x="191" y="91"/>
                    <a:pt x="189" y="91"/>
                    <a:pt x="187" y="91"/>
                  </a:cubicBezTo>
                  <a:cubicBezTo>
                    <a:pt x="185" y="91"/>
                    <a:pt x="183" y="92"/>
                    <a:pt x="181" y="92"/>
                  </a:cubicBezTo>
                  <a:close/>
                  <a:moveTo>
                    <a:pt x="181" y="72"/>
                  </a:moveTo>
                  <a:cubicBezTo>
                    <a:pt x="181" y="77"/>
                    <a:pt x="181" y="83"/>
                    <a:pt x="181" y="88"/>
                  </a:cubicBezTo>
                  <a:cubicBezTo>
                    <a:pt x="183" y="87"/>
                    <a:pt x="185" y="87"/>
                    <a:pt x="187" y="87"/>
                  </a:cubicBezTo>
                  <a:cubicBezTo>
                    <a:pt x="189" y="86"/>
                    <a:pt x="191" y="86"/>
                    <a:pt x="193" y="86"/>
                  </a:cubicBezTo>
                  <a:cubicBezTo>
                    <a:pt x="193" y="80"/>
                    <a:pt x="193" y="75"/>
                    <a:pt x="193" y="70"/>
                  </a:cubicBezTo>
                  <a:cubicBezTo>
                    <a:pt x="191" y="71"/>
                    <a:pt x="189" y="71"/>
                    <a:pt x="187" y="71"/>
                  </a:cubicBezTo>
                  <a:cubicBezTo>
                    <a:pt x="185" y="72"/>
                    <a:pt x="183" y="72"/>
                    <a:pt x="181" y="72"/>
                  </a:cubicBezTo>
                  <a:close/>
                  <a:moveTo>
                    <a:pt x="205" y="49"/>
                  </a:moveTo>
                  <a:cubicBezTo>
                    <a:pt x="205" y="54"/>
                    <a:pt x="205" y="59"/>
                    <a:pt x="205" y="64"/>
                  </a:cubicBezTo>
                  <a:cubicBezTo>
                    <a:pt x="207" y="64"/>
                    <a:pt x="209" y="63"/>
                    <a:pt x="211" y="63"/>
                  </a:cubicBezTo>
                  <a:cubicBezTo>
                    <a:pt x="213" y="63"/>
                    <a:pt x="215" y="62"/>
                    <a:pt x="217" y="62"/>
                  </a:cubicBezTo>
                  <a:cubicBezTo>
                    <a:pt x="217" y="56"/>
                    <a:pt x="217" y="51"/>
                    <a:pt x="217" y="46"/>
                  </a:cubicBezTo>
                  <a:cubicBezTo>
                    <a:pt x="215" y="46"/>
                    <a:pt x="213" y="47"/>
                    <a:pt x="211" y="47"/>
                  </a:cubicBezTo>
                  <a:cubicBezTo>
                    <a:pt x="209" y="48"/>
                    <a:pt x="207" y="48"/>
                    <a:pt x="205" y="49"/>
                  </a:cubicBezTo>
                  <a:close/>
                  <a:moveTo>
                    <a:pt x="205" y="89"/>
                  </a:moveTo>
                  <a:cubicBezTo>
                    <a:pt x="205" y="94"/>
                    <a:pt x="205" y="99"/>
                    <a:pt x="205" y="104"/>
                  </a:cubicBezTo>
                  <a:cubicBezTo>
                    <a:pt x="207" y="104"/>
                    <a:pt x="209" y="104"/>
                    <a:pt x="211" y="104"/>
                  </a:cubicBezTo>
                  <a:cubicBezTo>
                    <a:pt x="213" y="104"/>
                    <a:pt x="215" y="103"/>
                    <a:pt x="217" y="103"/>
                  </a:cubicBezTo>
                  <a:cubicBezTo>
                    <a:pt x="217" y="98"/>
                    <a:pt x="217" y="92"/>
                    <a:pt x="217" y="87"/>
                  </a:cubicBezTo>
                  <a:cubicBezTo>
                    <a:pt x="215" y="87"/>
                    <a:pt x="213" y="88"/>
                    <a:pt x="211" y="88"/>
                  </a:cubicBezTo>
                  <a:cubicBezTo>
                    <a:pt x="209" y="88"/>
                    <a:pt x="207" y="89"/>
                    <a:pt x="205" y="89"/>
                  </a:cubicBezTo>
                  <a:close/>
                  <a:moveTo>
                    <a:pt x="205" y="69"/>
                  </a:moveTo>
                  <a:cubicBezTo>
                    <a:pt x="205" y="74"/>
                    <a:pt x="205" y="79"/>
                    <a:pt x="205" y="84"/>
                  </a:cubicBezTo>
                  <a:cubicBezTo>
                    <a:pt x="207" y="84"/>
                    <a:pt x="209" y="84"/>
                    <a:pt x="211" y="83"/>
                  </a:cubicBezTo>
                  <a:cubicBezTo>
                    <a:pt x="213" y="83"/>
                    <a:pt x="215" y="83"/>
                    <a:pt x="217" y="82"/>
                  </a:cubicBezTo>
                  <a:cubicBezTo>
                    <a:pt x="217" y="77"/>
                    <a:pt x="217" y="72"/>
                    <a:pt x="217" y="66"/>
                  </a:cubicBezTo>
                  <a:cubicBezTo>
                    <a:pt x="215" y="67"/>
                    <a:pt x="213" y="67"/>
                    <a:pt x="211" y="67"/>
                  </a:cubicBezTo>
                  <a:cubicBezTo>
                    <a:pt x="209" y="68"/>
                    <a:pt x="207" y="68"/>
                    <a:pt x="205" y="69"/>
                  </a:cubicBezTo>
                  <a:close/>
                  <a:moveTo>
                    <a:pt x="57" y="112"/>
                  </a:moveTo>
                  <a:cubicBezTo>
                    <a:pt x="57" y="117"/>
                    <a:pt x="57" y="122"/>
                    <a:pt x="57" y="127"/>
                  </a:cubicBezTo>
                  <a:cubicBezTo>
                    <a:pt x="59" y="126"/>
                    <a:pt x="61" y="126"/>
                    <a:pt x="63" y="126"/>
                  </a:cubicBezTo>
                  <a:cubicBezTo>
                    <a:pt x="65" y="125"/>
                    <a:pt x="67" y="125"/>
                    <a:pt x="69" y="124"/>
                  </a:cubicBezTo>
                  <a:cubicBezTo>
                    <a:pt x="69" y="119"/>
                    <a:pt x="69" y="114"/>
                    <a:pt x="69" y="109"/>
                  </a:cubicBezTo>
                  <a:cubicBezTo>
                    <a:pt x="67" y="109"/>
                    <a:pt x="65" y="110"/>
                    <a:pt x="63" y="110"/>
                  </a:cubicBezTo>
                  <a:cubicBezTo>
                    <a:pt x="61" y="111"/>
                    <a:pt x="59" y="111"/>
                    <a:pt x="57" y="112"/>
                  </a:cubicBezTo>
                  <a:close/>
                  <a:moveTo>
                    <a:pt x="57" y="190"/>
                  </a:moveTo>
                  <a:cubicBezTo>
                    <a:pt x="57" y="195"/>
                    <a:pt x="57" y="200"/>
                    <a:pt x="57" y="205"/>
                  </a:cubicBezTo>
                  <a:cubicBezTo>
                    <a:pt x="59" y="205"/>
                    <a:pt x="61" y="205"/>
                    <a:pt x="63" y="205"/>
                  </a:cubicBezTo>
                  <a:cubicBezTo>
                    <a:pt x="65" y="205"/>
                    <a:pt x="67" y="205"/>
                    <a:pt x="69" y="205"/>
                  </a:cubicBezTo>
                  <a:cubicBezTo>
                    <a:pt x="69" y="199"/>
                    <a:pt x="69" y="194"/>
                    <a:pt x="69" y="189"/>
                  </a:cubicBezTo>
                  <a:cubicBezTo>
                    <a:pt x="67" y="189"/>
                    <a:pt x="65" y="189"/>
                    <a:pt x="63" y="189"/>
                  </a:cubicBezTo>
                  <a:cubicBezTo>
                    <a:pt x="61" y="189"/>
                    <a:pt x="59" y="189"/>
                    <a:pt x="57" y="190"/>
                  </a:cubicBezTo>
                  <a:close/>
                  <a:moveTo>
                    <a:pt x="57" y="170"/>
                  </a:moveTo>
                  <a:cubicBezTo>
                    <a:pt x="57" y="175"/>
                    <a:pt x="57" y="180"/>
                    <a:pt x="57" y="185"/>
                  </a:cubicBezTo>
                  <a:cubicBezTo>
                    <a:pt x="59" y="185"/>
                    <a:pt x="61" y="185"/>
                    <a:pt x="63" y="185"/>
                  </a:cubicBezTo>
                  <a:cubicBezTo>
                    <a:pt x="65" y="184"/>
                    <a:pt x="67" y="184"/>
                    <a:pt x="69" y="184"/>
                  </a:cubicBezTo>
                  <a:cubicBezTo>
                    <a:pt x="69" y="179"/>
                    <a:pt x="69" y="174"/>
                    <a:pt x="69" y="169"/>
                  </a:cubicBezTo>
                  <a:cubicBezTo>
                    <a:pt x="67" y="169"/>
                    <a:pt x="65" y="169"/>
                    <a:pt x="63" y="169"/>
                  </a:cubicBezTo>
                  <a:cubicBezTo>
                    <a:pt x="61" y="169"/>
                    <a:pt x="59" y="170"/>
                    <a:pt x="57" y="170"/>
                  </a:cubicBezTo>
                  <a:close/>
                  <a:moveTo>
                    <a:pt x="57" y="150"/>
                  </a:moveTo>
                  <a:cubicBezTo>
                    <a:pt x="57" y="155"/>
                    <a:pt x="57" y="161"/>
                    <a:pt x="57" y="166"/>
                  </a:cubicBezTo>
                  <a:cubicBezTo>
                    <a:pt x="59" y="165"/>
                    <a:pt x="61" y="165"/>
                    <a:pt x="63" y="165"/>
                  </a:cubicBezTo>
                  <a:cubicBezTo>
                    <a:pt x="65" y="165"/>
                    <a:pt x="67" y="165"/>
                    <a:pt x="69" y="164"/>
                  </a:cubicBezTo>
                  <a:cubicBezTo>
                    <a:pt x="69" y="159"/>
                    <a:pt x="69" y="154"/>
                    <a:pt x="69" y="149"/>
                  </a:cubicBezTo>
                  <a:cubicBezTo>
                    <a:pt x="67" y="149"/>
                    <a:pt x="65" y="149"/>
                    <a:pt x="63" y="150"/>
                  </a:cubicBezTo>
                  <a:cubicBezTo>
                    <a:pt x="61" y="150"/>
                    <a:pt x="59" y="150"/>
                    <a:pt x="57" y="150"/>
                  </a:cubicBezTo>
                  <a:close/>
                  <a:moveTo>
                    <a:pt x="57" y="131"/>
                  </a:moveTo>
                  <a:cubicBezTo>
                    <a:pt x="57" y="136"/>
                    <a:pt x="57" y="141"/>
                    <a:pt x="57" y="146"/>
                  </a:cubicBezTo>
                  <a:cubicBezTo>
                    <a:pt x="59" y="146"/>
                    <a:pt x="61" y="145"/>
                    <a:pt x="63" y="145"/>
                  </a:cubicBezTo>
                  <a:cubicBezTo>
                    <a:pt x="65" y="145"/>
                    <a:pt x="67" y="144"/>
                    <a:pt x="69" y="144"/>
                  </a:cubicBezTo>
                  <a:cubicBezTo>
                    <a:pt x="69" y="139"/>
                    <a:pt x="69" y="134"/>
                    <a:pt x="69" y="129"/>
                  </a:cubicBezTo>
                  <a:cubicBezTo>
                    <a:pt x="67" y="129"/>
                    <a:pt x="65" y="129"/>
                    <a:pt x="63" y="130"/>
                  </a:cubicBezTo>
                  <a:cubicBezTo>
                    <a:pt x="61" y="130"/>
                    <a:pt x="59" y="131"/>
                    <a:pt x="57" y="131"/>
                  </a:cubicBezTo>
                  <a:close/>
                  <a:moveTo>
                    <a:pt x="137" y="164"/>
                  </a:moveTo>
                  <a:cubicBezTo>
                    <a:pt x="137" y="171"/>
                    <a:pt x="137" y="178"/>
                    <a:pt x="137" y="185"/>
                  </a:cubicBezTo>
                  <a:cubicBezTo>
                    <a:pt x="140" y="185"/>
                    <a:pt x="143" y="184"/>
                    <a:pt x="145" y="184"/>
                  </a:cubicBezTo>
                  <a:cubicBezTo>
                    <a:pt x="148" y="183"/>
                    <a:pt x="151" y="182"/>
                    <a:pt x="154" y="182"/>
                  </a:cubicBezTo>
                  <a:cubicBezTo>
                    <a:pt x="154" y="175"/>
                    <a:pt x="154" y="167"/>
                    <a:pt x="154" y="160"/>
                  </a:cubicBezTo>
                  <a:cubicBezTo>
                    <a:pt x="151" y="161"/>
                    <a:pt x="148" y="162"/>
                    <a:pt x="145" y="162"/>
                  </a:cubicBezTo>
                  <a:cubicBezTo>
                    <a:pt x="143" y="163"/>
                    <a:pt x="140" y="164"/>
                    <a:pt x="137" y="164"/>
                  </a:cubicBezTo>
                  <a:close/>
                  <a:moveTo>
                    <a:pt x="137" y="273"/>
                  </a:moveTo>
                  <a:cubicBezTo>
                    <a:pt x="137" y="280"/>
                    <a:pt x="137" y="287"/>
                    <a:pt x="137" y="294"/>
                  </a:cubicBezTo>
                  <a:cubicBezTo>
                    <a:pt x="140" y="294"/>
                    <a:pt x="143" y="294"/>
                    <a:pt x="145" y="294"/>
                  </a:cubicBezTo>
                  <a:cubicBezTo>
                    <a:pt x="148" y="294"/>
                    <a:pt x="151" y="294"/>
                    <a:pt x="154" y="294"/>
                  </a:cubicBezTo>
                  <a:cubicBezTo>
                    <a:pt x="154" y="287"/>
                    <a:pt x="154" y="279"/>
                    <a:pt x="154" y="272"/>
                  </a:cubicBezTo>
                  <a:cubicBezTo>
                    <a:pt x="151" y="272"/>
                    <a:pt x="148" y="272"/>
                    <a:pt x="145" y="273"/>
                  </a:cubicBezTo>
                  <a:cubicBezTo>
                    <a:pt x="143" y="273"/>
                    <a:pt x="140" y="273"/>
                    <a:pt x="137" y="273"/>
                  </a:cubicBezTo>
                  <a:close/>
                  <a:moveTo>
                    <a:pt x="137" y="245"/>
                  </a:moveTo>
                  <a:cubicBezTo>
                    <a:pt x="137" y="252"/>
                    <a:pt x="137" y="259"/>
                    <a:pt x="137" y="266"/>
                  </a:cubicBezTo>
                  <a:cubicBezTo>
                    <a:pt x="140" y="266"/>
                    <a:pt x="143" y="266"/>
                    <a:pt x="145" y="266"/>
                  </a:cubicBezTo>
                  <a:cubicBezTo>
                    <a:pt x="148" y="266"/>
                    <a:pt x="151" y="266"/>
                    <a:pt x="154" y="265"/>
                  </a:cubicBezTo>
                  <a:cubicBezTo>
                    <a:pt x="154" y="258"/>
                    <a:pt x="154" y="251"/>
                    <a:pt x="154" y="244"/>
                  </a:cubicBezTo>
                  <a:cubicBezTo>
                    <a:pt x="151" y="244"/>
                    <a:pt x="148" y="244"/>
                    <a:pt x="145" y="245"/>
                  </a:cubicBezTo>
                  <a:cubicBezTo>
                    <a:pt x="143" y="245"/>
                    <a:pt x="140" y="245"/>
                    <a:pt x="137" y="245"/>
                  </a:cubicBezTo>
                  <a:close/>
                  <a:moveTo>
                    <a:pt x="137" y="218"/>
                  </a:moveTo>
                  <a:cubicBezTo>
                    <a:pt x="137" y="225"/>
                    <a:pt x="137" y="232"/>
                    <a:pt x="137" y="239"/>
                  </a:cubicBezTo>
                  <a:cubicBezTo>
                    <a:pt x="140" y="239"/>
                    <a:pt x="143" y="239"/>
                    <a:pt x="145" y="239"/>
                  </a:cubicBezTo>
                  <a:cubicBezTo>
                    <a:pt x="148" y="238"/>
                    <a:pt x="151" y="238"/>
                    <a:pt x="154" y="238"/>
                  </a:cubicBezTo>
                  <a:cubicBezTo>
                    <a:pt x="154" y="230"/>
                    <a:pt x="154" y="223"/>
                    <a:pt x="154" y="216"/>
                  </a:cubicBezTo>
                  <a:cubicBezTo>
                    <a:pt x="151" y="216"/>
                    <a:pt x="148" y="217"/>
                    <a:pt x="145" y="217"/>
                  </a:cubicBezTo>
                  <a:cubicBezTo>
                    <a:pt x="143" y="218"/>
                    <a:pt x="140" y="218"/>
                    <a:pt x="137" y="218"/>
                  </a:cubicBezTo>
                  <a:close/>
                  <a:moveTo>
                    <a:pt x="137" y="191"/>
                  </a:moveTo>
                  <a:cubicBezTo>
                    <a:pt x="137" y="198"/>
                    <a:pt x="137" y="205"/>
                    <a:pt x="137" y="212"/>
                  </a:cubicBezTo>
                  <a:cubicBezTo>
                    <a:pt x="140" y="212"/>
                    <a:pt x="143" y="211"/>
                    <a:pt x="145" y="211"/>
                  </a:cubicBezTo>
                  <a:cubicBezTo>
                    <a:pt x="148" y="210"/>
                    <a:pt x="151" y="210"/>
                    <a:pt x="154" y="210"/>
                  </a:cubicBezTo>
                  <a:cubicBezTo>
                    <a:pt x="154" y="202"/>
                    <a:pt x="154" y="195"/>
                    <a:pt x="154" y="188"/>
                  </a:cubicBezTo>
                  <a:cubicBezTo>
                    <a:pt x="151" y="188"/>
                    <a:pt x="148" y="189"/>
                    <a:pt x="145" y="190"/>
                  </a:cubicBezTo>
                  <a:cubicBezTo>
                    <a:pt x="143" y="190"/>
                    <a:pt x="140" y="191"/>
                    <a:pt x="137" y="191"/>
                  </a:cubicBezTo>
                  <a:close/>
                  <a:moveTo>
                    <a:pt x="111" y="169"/>
                  </a:moveTo>
                  <a:cubicBezTo>
                    <a:pt x="111" y="176"/>
                    <a:pt x="111" y="183"/>
                    <a:pt x="111" y="189"/>
                  </a:cubicBezTo>
                  <a:cubicBezTo>
                    <a:pt x="113" y="189"/>
                    <a:pt x="116" y="188"/>
                    <a:pt x="119" y="188"/>
                  </a:cubicBezTo>
                  <a:cubicBezTo>
                    <a:pt x="121" y="187"/>
                    <a:pt x="124" y="187"/>
                    <a:pt x="127" y="186"/>
                  </a:cubicBezTo>
                  <a:cubicBezTo>
                    <a:pt x="127" y="179"/>
                    <a:pt x="127" y="172"/>
                    <a:pt x="127" y="165"/>
                  </a:cubicBezTo>
                  <a:cubicBezTo>
                    <a:pt x="124" y="166"/>
                    <a:pt x="121" y="166"/>
                    <a:pt x="119" y="167"/>
                  </a:cubicBezTo>
                  <a:cubicBezTo>
                    <a:pt x="116" y="168"/>
                    <a:pt x="113" y="168"/>
                    <a:pt x="111" y="169"/>
                  </a:cubicBezTo>
                  <a:close/>
                  <a:moveTo>
                    <a:pt x="111" y="274"/>
                  </a:moveTo>
                  <a:cubicBezTo>
                    <a:pt x="111" y="280"/>
                    <a:pt x="111" y="287"/>
                    <a:pt x="111" y="294"/>
                  </a:cubicBezTo>
                  <a:cubicBezTo>
                    <a:pt x="113" y="294"/>
                    <a:pt x="116" y="294"/>
                    <a:pt x="119" y="294"/>
                  </a:cubicBezTo>
                  <a:cubicBezTo>
                    <a:pt x="121" y="294"/>
                    <a:pt x="124" y="294"/>
                    <a:pt x="127" y="294"/>
                  </a:cubicBezTo>
                  <a:cubicBezTo>
                    <a:pt x="127" y="287"/>
                    <a:pt x="127" y="280"/>
                    <a:pt x="127" y="273"/>
                  </a:cubicBezTo>
                  <a:cubicBezTo>
                    <a:pt x="124" y="273"/>
                    <a:pt x="121" y="273"/>
                    <a:pt x="119" y="273"/>
                  </a:cubicBezTo>
                  <a:cubicBezTo>
                    <a:pt x="116" y="273"/>
                    <a:pt x="113" y="273"/>
                    <a:pt x="111" y="274"/>
                  </a:cubicBezTo>
                  <a:close/>
                  <a:moveTo>
                    <a:pt x="111" y="247"/>
                  </a:moveTo>
                  <a:cubicBezTo>
                    <a:pt x="111" y="254"/>
                    <a:pt x="111" y="260"/>
                    <a:pt x="111" y="267"/>
                  </a:cubicBezTo>
                  <a:cubicBezTo>
                    <a:pt x="113" y="267"/>
                    <a:pt x="116" y="267"/>
                    <a:pt x="119" y="267"/>
                  </a:cubicBezTo>
                  <a:cubicBezTo>
                    <a:pt x="121" y="267"/>
                    <a:pt x="124" y="266"/>
                    <a:pt x="127" y="266"/>
                  </a:cubicBezTo>
                  <a:cubicBezTo>
                    <a:pt x="127" y="259"/>
                    <a:pt x="127" y="252"/>
                    <a:pt x="127" y="246"/>
                  </a:cubicBezTo>
                  <a:cubicBezTo>
                    <a:pt x="124" y="246"/>
                    <a:pt x="121" y="246"/>
                    <a:pt x="119" y="246"/>
                  </a:cubicBezTo>
                  <a:cubicBezTo>
                    <a:pt x="116" y="246"/>
                    <a:pt x="113" y="247"/>
                    <a:pt x="111" y="247"/>
                  </a:cubicBezTo>
                  <a:close/>
                  <a:moveTo>
                    <a:pt x="111" y="221"/>
                  </a:moveTo>
                  <a:cubicBezTo>
                    <a:pt x="111" y="228"/>
                    <a:pt x="111" y="235"/>
                    <a:pt x="111" y="241"/>
                  </a:cubicBezTo>
                  <a:cubicBezTo>
                    <a:pt x="113" y="241"/>
                    <a:pt x="116" y="241"/>
                    <a:pt x="119" y="241"/>
                  </a:cubicBezTo>
                  <a:cubicBezTo>
                    <a:pt x="121" y="240"/>
                    <a:pt x="124" y="240"/>
                    <a:pt x="127" y="240"/>
                  </a:cubicBezTo>
                  <a:cubicBezTo>
                    <a:pt x="127" y="233"/>
                    <a:pt x="127" y="226"/>
                    <a:pt x="127" y="219"/>
                  </a:cubicBezTo>
                  <a:cubicBezTo>
                    <a:pt x="124" y="219"/>
                    <a:pt x="121" y="220"/>
                    <a:pt x="119" y="220"/>
                  </a:cubicBezTo>
                  <a:cubicBezTo>
                    <a:pt x="116" y="220"/>
                    <a:pt x="113" y="221"/>
                    <a:pt x="111" y="221"/>
                  </a:cubicBezTo>
                  <a:close/>
                  <a:moveTo>
                    <a:pt x="111" y="195"/>
                  </a:moveTo>
                  <a:cubicBezTo>
                    <a:pt x="111" y="202"/>
                    <a:pt x="111" y="208"/>
                    <a:pt x="111" y="215"/>
                  </a:cubicBezTo>
                  <a:cubicBezTo>
                    <a:pt x="113" y="215"/>
                    <a:pt x="116" y="214"/>
                    <a:pt x="119" y="214"/>
                  </a:cubicBezTo>
                  <a:cubicBezTo>
                    <a:pt x="121" y="214"/>
                    <a:pt x="124" y="213"/>
                    <a:pt x="127" y="213"/>
                  </a:cubicBezTo>
                  <a:cubicBezTo>
                    <a:pt x="127" y="206"/>
                    <a:pt x="127" y="199"/>
                    <a:pt x="127" y="192"/>
                  </a:cubicBezTo>
                  <a:cubicBezTo>
                    <a:pt x="124" y="192"/>
                    <a:pt x="121" y="193"/>
                    <a:pt x="119" y="193"/>
                  </a:cubicBezTo>
                  <a:cubicBezTo>
                    <a:pt x="116" y="194"/>
                    <a:pt x="113" y="194"/>
                    <a:pt x="111" y="195"/>
                  </a:cubicBezTo>
                  <a:close/>
                  <a:moveTo>
                    <a:pt x="122" y="63"/>
                  </a:moveTo>
                  <a:cubicBezTo>
                    <a:pt x="127" y="62"/>
                    <a:pt x="127" y="62"/>
                    <a:pt x="127" y="62"/>
                  </a:cubicBezTo>
                  <a:cubicBezTo>
                    <a:pt x="141" y="59"/>
                    <a:pt x="141" y="59"/>
                    <a:pt x="141" y="59"/>
                  </a:cubicBezTo>
                  <a:cubicBezTo>
                    <a:pt x="171" y="76"/>
                    <a:pt x="171" y="76"/>
                    <a:pt x="171" y="76"/>
                  </a:cubicBezTo>
                  <a:cubicBezTo>
                    <a:pt x="171" y="117"/>
                    <a:pt x="171" y="117"/>
                    <a:pt x="171" y="117"/>
                  </a:cubicBezTo>
                  <a:cubicBezTo>
                    <a:pt x="174" y="117"/>
                    <a:pt x="174" y="117"/>
                    <a:pt x="174" y="117"/>
                  </a:cubicBezTo>
                  <a:cubicBezTo>
                    <a:pt x="188" y="114"/>
                    <a:pt x="188" y="114"/>
                    <a:pt x="188" y="114"/>
                  </a:cubicBezTo>
                  <a:cubicBezTo>
                    <a:pt x="224" y="134"/>
                    <a:pt x="224" y="134"/>
                    <a:pt x="224" y="134"/>
                  </a:cubicBezTo>
                  <a:cubicBezTo>
                    <a:pt x="224" y="303"/>
                    <a:pt x="224" y="303"/>
                    <a:pt x="224" y="303"/>
                  </a:cubicBezTo>
                  <a:cubicBezTo>
                    <a:pt x="239" y="303"/>
                    <a:pt x="239" y="303"/>
                    <a:pt x="239" y="303"/>
                  </a:cubicBezTo>
                  <a:cubicBezTo>
                    <a:pt x="239" y="28"/>
                    <a:pt x="239" y="28"/>
                    <a:pt x="239" y="28"/>
                  </a:cubicBezTo>
                  <a:cubicBezTo>
                    <a:pt x="122" y="55"/>
                    <a:pt x="122" y="55"/>
                    <a:pt x="122" y="55"/>
                  </a:cubicBezTo>
                  <a:cubicBezTo>
                    <a:pt x="122" y="63"/>
                    <a:pt x="122" y="63"/>
                    <a:pt x="122" y="63"/>
                  </a:cubicBezTo>
                  <a:close/>
                  <a:moveTo>
                    <a:pt x="51" y="303"/>
                  </a:moveTo>
                  <a:cubicBezTo>
                    <a:pt x="76" y="303"/>
                    <a:pt x="76" y="303"/>
                    <a:pt x="76" y="303"/>
                  </a:cubicBezTo>
                  <a:cubicBezTo>
                    <a:pt x="76" y="138"/>
                    <a:pt x="76" y="138"/>
                    <a:pt x="76" y="138"/>
                  </a:cubicBezTo>
                  <a:cubicBezTo>
                    <a:pt x="118" y="129"/>
                    <a:pt x="118" y="129"/>
                    <a:pt x="118" y="129"/>
                  </a:cubicBezTo>
                  <a:cubicBezTo>
                    <a:pt x="118" y="87"/>
                    <a:pt x="118" y="87"/>
                    <a:pt x="118" y="87"/>
                  </a:cubicBezTo>
                  <a:cubicBezTo>
                    <a:pt x="51" y="102"/>
                    <a:pt x="51" y="102"/>
                    <a:pt x="51" y="102"/>
                  </a:cubicBezTo>
                  <a:cubicBezTo>
                    <a:pt x="51" y="303"/>
                    <a:pt x="51" y="303"/>
                    <a:pt x="51" y="303"/>
                  </a:cubicBezTo>
                  <a:close/>
                  <a:moveTo>
                    <a:pt x="98" y="303"/>
                  </a:moveTo>
                  <a:cubicBezTo>
                    <a:pt x="166" y="303"/>
                    <a:pt x="166" y="303"/>
                    <a:pt x="166" y="303"/>
                  </a:cubicBezTo>
                  <a:cubicBezTo>
                    <a:pt x="166" y="142"/>
                    <a:pt x="166" y="142"/>
                    <a:pt x="166" y="142"/>
                  </a:cubicBezTo>
                  <a:cubicBezTo>
                    <a:pt x="98" y="153"/>
                    <a:pt x="98" y="153"/>
                    <a:pt x="98" y="153"/>
                  </a:cubicBezTo>
                  <a:lnTo>
                    <a:pt x="98" y="303"/>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2" name="ïṡḷidê"/>
            <p:cNvSpPr/>
            <p:nvPr/>
          </p:nvSpPr>
          <p:spPr bwMode="auto">
            <a:xfrm>
              <a:off x="6667755" y="4092450"/>
              <a:ext cx="1915730" cy="2203742"/>
            </a:xfrm>
            <a:custGeom>
              <a:avLst/>
              <a:gdLst>
                <a:gd name="T0" fmla="*/ 603 w 603"/>
                <a:gd name="T1" fmla="*/ 230 h 551"/>
                <a:gd name="T2" fmla="*/ 590 w 603"/>
                <a:gd name="T3" fmla="*/ 265 h 551"/>
                <a:gd name="T4" fmla="*/ 343 w 603"/>
                <a:gd name="T5" fmla="*/ 551 h 551"/>
                <a:gd name="T6" fmla="*/ 226 w 603"/>
                <a:gd name="T7" fmla="*/ 436 h 551"/>
                <a:gd name="T8" fmla="*/ 156 w 603"/>
                <a:gd name="T9" fmla="*/ 551 h 551"/>
                <a:gd name="T10" fmla="*/ 33 w 603"/>
                <a:gd name="T11" fmla="*/ 106 h 551"/>
                <a:gd name="T12" fmla="*/ 0 w 603"/>
                <a:gd name="T13" fmla="*/ 85 h 551"/>
                <a:gd name="T14" fmla="*/ 187 w 603"/>
                <a:gd name="T15" fmla="*/ 0 h 551"/>
                <a:gd name="T16" fmla="*/ 370 w 603"/>
                <a:gd name="T17" fmla="*/ 83 h 551"/>
                <a:gd name="T18" fmla="*/ 343 w 603"/>
                <a:gd name="T19" fmla="*/ 106 h 551"/>
                <a:gd name="T20" fmla="*/ 343 w 603"/>
                <a:gd name="T21" fmla="*/ 230 h 551"/>
                <a:gd name="T22" fmla="*/ 170 w 603"/>
                <a:gd name="T23" fmla="*/ 217 h 551"/>
                <a:gd name="T24" fmla="*/ 214 w 603"/>
                <a:gd name="T25" fmla="*/ 156 h 551"/>
                <a:gd name="T26" fmla="*/ 170 w 603"/>
                <a:gd name="T27" fmla="*/ 156 h 551"/>
                <a:gd name="T28" fmla="*/ 75 w 603"/>
                <a:gd name="T29" fmla="*/ 217 h 551"/>
                <a:gd name="T30" fmla="*/ 118 w 603"/>
                <a:gd name="T31" fmla="*/ 156 h 551"/>
                <a:gd name="T32" fmla="*/ 75 w 603"/>
                <a:gd name="T33" fmla="*/ 156 h 551"/>
                <a:gd name="T34" fmla="*/ 440 w 603"/>
                <a:gd name="T35" fmla="*/ 376 h 551"/>
                <a:gd name="T36" fmla="*/ 482 w 603"/>
                <a:gd name="T37" fmla="*/ 319 h 551"/>
                <a:gd name="T38" fmla="*/ 440 w 603"/>
                <a:gd name="T39" fmla="*/ 319 h 551"/>
                <a:gd name="T40" fmla="*/ 376 w 603"/>
                <a:gd name="T41" fmla="*/ 459 h 551"/>
                <a:gd name="T42" fmla="*/ 416 w 603"/>
                <a:gd name="T43" fmla="*/ 403 h 551"/>
                <a:gd name="T44" fmla="*/ 376 w 603"/>
                <a:gd name="T45" fmla="*/ 403 h 551"/>
                <a:gd name="T46" fmla="*/ 503 w 603"/>
                <a:gd name="T47" fmla="*/ 459 h 551"/>
                <a:gd name="T48" fmla="*/ 544 w 603"/>
                <a:gd name="T49" fmla="*/ 403 h 551"/>
                <a:gd name="T50" fmla="*/ 503 w 603"/>
                <a:gd name="T51" fmla="*/ 403 h 551"/>
                <a:gd name="T52" fmla="*/ 440 w 603"/>
                <a:gd name="T53" fmla="*/ 459 h 551"/>
                <a:gd name="T54" fmla="*/ 482 w 603"/>
                <a:gd name="T55" fmla="*/ 403 h 551"/>
                <a:gd name="T56" fmla="*/ 440 w 603"/>
                <a:gd name="T57" fmla="*/ 403 h 551"/>
                <a:gd name="T58" fmla="*/ 376 w 603"/>
                <a:gd name="T59" fmla="*/ 376 h 551"/>
                <a:gd name="T60" fmla="*/ 416 w 603"/>
                <a:gd name="T61" fmla="*/ 319 h 551"/>
                <a:gd name="T62" fmla="*/ 376 w 603"/>
                <a:gd name="T63" fmla="*/ 319 h 551"/>
                <a:gd name="T64" fmla="*/ 503 w 603"/>
                <a:gd name="T65" fmla="*/ 376 h 551"/>
                <a:gd name="T66" fmla="*/ 544 w 603"/>
                <a:gd name="T67" fmla="*/ 319 h 551"/>
                <a:gd name="T68" fmla="*/ 503 w 603"/>
                <a:gd name="T69" fmla="*/ 319 h 551"/>
                <a:gd name="T70" fmla="*/ 260 w 603"/>
                <a:gd name="T71" fmla="*/ 476 h 551"/>
                <a:gd name="T72" fmla="*/ 305 w 603"/>
                <a:gd name="T73" fmla="*/ 416 h 551"/>
                <a:gd name="T74" fmla="*/ 260 w 603"/>
                <a:gd name="T75" fmla="*/ 416 h 551"/>
                <a:gd name="T76" fmla="*/ 75 w 603"/>
                <a:gd name="T77" fmla="*/ 476 h 551"/>
                <a:gd name="T78" fmla="*/ 118 w 603"/>
                <a:gd name="T79" fmla="*/ 416 h 551"/>
                <a:gd name="T80" fmla="*/ 75 w 603"/>
                <a:gd name="T81" fmla="*/ 416 h 551"/>
                <a:gd name="T82" fmla="*/ 260 w 603"/>
                <a:gd name="T83" fmla="*/ 393 h 551"/>
                <a:gd name="T84" fmla="*/ 305 w 603"/>
                <a:gd name="T85" fmla="*/ 330 h 551"/>
                <a:gd name="T86" fmla="*/ 260 w 603"/>
                <a:gd name="T87" fmla="*/ 330 h 551"/>
                <a:gd name="T88" fmla="*/ 170 w 603"/>
                <a:gd name="T89" fmla="*/ 393 h 551"/>
                <a:gd name="T90" fmla="*/ 214 w 603"/>
                <a:gd name="T91" fmla="*/ 330 h 551"/>
                <a:gd name="T92" fmla="*/ 170 w 603"/>
                <a:gd name="T93" fmla="*/ 330 h 551"/>
                <a:gd name="T94" fmla="*/ 75 w 603"/>
                <a:gd name="T95" fmla="*/ 393 h 551"/>
                <a:gd name="T96" fmla="*/ 118 w 603"/>
                <a:gd name="T97" fmla="*/ 330 h 551"/>
                <a:gd name="T98" fmla="*/ 75 w 603"/>
                <a:gd name="T99" fmla="*/ 330 h 551"/>
                <a:gd name="T100" fmla="*/ 260 w 603"/>
                <a:gd name="T101" fmla="*/ 305 h 551"/>
                <a:gd name="T102" fmla="*/ 305 w 603"/>
                <a:gd name="T103" fmla="*/ 242 h 551"/>
                <a:gd name="T104" fmla="*/ 260 w 603"/>
                <a:gd name="T105" fmla="*/ 242 h 551"/>
                <a:gd name="T106" fmla="*/ 170 w 603"/>
                <a:gd name="T107" fmla="*/ 305 h 551"/>
                <a:gd name="T108" fmla="*/ 214 w 603"/>
                <a:gd name="T109" fmla="*/ 242 h 551"/>
                <a:gd name="T110" fmla="*/ 170 w 603"/>
                <a:gd name="T111" fmla="*/ 242 h 551"/>
                <a:gd name="T112" fmla="*/ 75 w 603"/>
                <a:gd name="T113" fmla="*/ 305 h 551"/>
                <a:gd name="T114" fmla="*/ 118 w 603"/>
                <a:gd name="T115" fmla="*/ 242 h 551"/>
                <a:gd name="T116" fmla="*/ 75 w 603"/>
                <a:gd name="T117" fmla="*/ 242 h 551"/>
                <a:gd name="T118" fmla="*/ 260 w 603"/>
                <a:gd name="T119" fmla="*/ 217 h 551"/>
                <a:gd name="T120" fmla="*/ 305 w 603"/>
                <a:gd name="T121" fmla="*/ 15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3" h="551">
                  <a:moveTo>
                    <a:pt x="343" y="230"/>
                  </a:moveTo>
                  <a:lnTo>
                    <a:pt x="603" y="230"/>
                  </a:lnTo>
                  <a:lnTo>
                    <a:pt x="603" y="265"/>
                  </a:lnTo>
                  <a:lnTo>
                    <a:pt x="590" y="265"/>
                  </a:lnTo>
                  <a:lnTo>
                    <a:pt x="590" y="551"/>
                  </a:lnTo>
                  <a:lnTo>
                    <a:pt x="343" y="551"/>
                  </a:lnTo>
                  <a:lnTo>
                    <a:pt x="226" y="551"/>
                  </a:lnTo>
                  <a:lnTo>
                    <a:pt x="226" y="436"/>
                  </a:lnTo>
                  <a:lnTo>
                    <a:pt x="156" y="436"/>
                  </a:lnTo>
                  <a:lnTo>
                    <a:pt x="156" y="551"/>
                  </a:lnTo>
                  <a:lnTo>
                    <a:pt x="33" y="551"/>
                  </a:lnTo>
                  <a:lnTo>
                    <a:pt x="33" y="106"/>
                  </a:lnTo>
                  <a:lnTo>
                    <a:pt x="0" y="106"/>
                  </a:lnTo>
                  <a:lnTo>
                    <a:pt x="0" y="85"/>
                  </a:lnTo>
                  <a:lnTo>
                    <a:pt x="71" y="54"/>
                  </a:lnTo>
                  <a:lnTo>
                    <a:pt x="187" y="0"/>
                  </a:lnTo>
                  <a:lnTo>
                    <a:pt x="303" y="54"/>
                  </a:lnTo>
                  <a:lnTo>
                    <a:pt x="370" y="83"/>
                  </a:lnTo>
                  <a:lnTo>
                    <a:pt x="370" y="106"/>
                  </a:lnTo>
                  <a:lnTo>
                    <a:pt x="343" y="106"/>
                  </a:lnTo>
                  <a:lnTo>
                    <a:pt x="343" y="230"/>
                  </a:lnTo>
                  <a:lnTo>
                    <a:pt x="343" y="230"/>
                  </a:lnTo>
                  <a:close/>
                  <a:moveTo>
                    <a:pt x="170" y="156"/>
                  </a:moveTo>
                  <a:lnTo>
                    <a:pt x="170" y="217"/>
                  </a:lnTo>
                  <a:lnTo>
                    <a:pt x="214" y="217"/>
                  </a:lnTo>
                  <a:lnTo>
                    <a:pt x="214" y="156"/>
                  </a:lnTo>
                  <a:lnTo>
                    <a:pt x="170" y="156"/>
                  </a:lnTo>
                  <a:lnTo>
                    <a:pt x="170" y="156"/>
                  </a:lnTo>
                  <a:close/>
                  <a:moveTo>
                    <a:pt x="75" y="156"/>
                  </a:moveTo>
                  <a:lnTo>
                    <a:pt x="75" y="217"/>
                  </a:lnTo>
                  <a:lnTo>
                    <a:pt x="118" y="217"/>
                  </a:lnTo>
                  <a:lnTo>
                    <a:pt x="118" y="156"/>
                  </a:lnTo>
                  <a:lnTo>
                    <a:pt x="75" y="156"/>
                  </a:lnTo>
                  <a:lnTo>
                    <a:pt x="75" y="156"/>
                  </a:lnTo>
                  <a:close/>
                  <a:moveTo>
                    <a:pt x="440" y="319"/>
                  </a:moveTo>
                  <a:lnTo>
                    <a:pt x="440" y="376"/>
                  </a:lnTo>
                  <a:lnTo>
                    <a:pt x="482" y="376"/>
                  </a:lnTo>
                  <a:lnTo>
                    <a:pt x="482" y="319"/>
                  </a:lnTo>
                  <a:lnTo>
                    <a:pt x="440" y="319"/>
                  </a:lnTo>
                  <a:lnTo>
                    <a:pt x="440" y="319"/>
                  </a:lnTo>
                  <a:close/>
                  <a:moveTo>
                    <a:pt x="376" y="403"/>
                  </a:moveTo>
                  <a:lnTo>
                    <a:pt x="376" y="459"/>
                  </a:lnTo>
                  <a:lnTo>
                    <a:pt x="416" y="459"/>
                  </a:lnTo>
                  <a:lnTo>
                    <a:pt x="416" y="403"/>
                  </a:lnTo>
                  <a:lnTo>
                    <a:pt x="376" y="403"/>
                  </a:lnTo>
                  <a:lnTo>
                    <a:pt x="376" y="403"/>
                  </a:lnTo>
                  <a:close/>
                  <a:moveTo>
                    <a:pt x="503" y="403"/>
                  </a:moveTo>
                  <a:lnTo>
                    <a:pt x="503" y="459"/>
                  </a:lnTo>
                  <a:lnTo>
                    <a:pt x="544" y="459"/>
                  </a:lnTo>
                  <a:lnTo>
                    <a:pt x="544" y="403"/>
                  </a:lnTo>
                  <a:lnTo>
                    <a:pt x="503" y="403"/>
                  </a:lnTo>
                  <a:lnTo>
                    <a:pt x="503" y="403"/>
                  </a:lnTo>
                  <a:close/>
                  <a:moveTo>
                    <a:pt x="440" y="403"/>
                  </a:moveTo>
                  <a:lnTo>
                    <a:pt x="440" y="459"/>
                  </a:lnTo>
                  <a:lnTo>
                    <a:pt x="482" y="459"/>
                  </a:lnTo>
                  <a:lnTo>
                    <a:pt x="482" y="403"/>
                  </a:lnTo>
                  <a:lnTo>
                    <a:pt x="440" y="403"/>
                  </a:lnTo>
                  <a:lnTo>
                    <a:pt x="440" y="403"/>
                  </a:lnTo>
                  <a:close/>
                  <a:moveTo>
                    <a:pt x="376" y="319"/>
                  </a:moveTo>
                  <a:lnTo>
                    <a:pt x="376" y="376"/>
                  </a:lnTo>
                  <a:lnTo>
                    <a:pt x="416" y="376"/>
                  </a:lnTo>
                  <a:lnTo>
                    <a:pt x="416" y="319"/>
                  </a:lnTo>
                  <a:lnTo>
                    <a:pt x="376" y="319"/>
                  </a:lnTo>
                  <a:lnTo>
                    <a:pt x="376" y="319"/>
                  </a:lnTo>
                  <a:close/>
                  <a:moveTo>
                    <a:pt x="503" y="319"/>
                  </a:moveTo>
                  <a:lnTo>
                    <a:pt x="503" y="376"/>
                  </a:lnTo>
                  <a:lnTo>
                    <a:pt x="544" y="376"/>
                  </a:lnTo>
                  <a:lnTo>
                    <a:pt x="544" y="319"/>
                  </a:lnTo>
                  <a:lnTo>
                    <a:pt x="503" y="319"/>
                  </a:lnTo>
                  <a:lnTo>
                    <a:pt x="503" y="319"/>
                  </a:lnTo>
                  <a:close/>
                  <a:moveTo>
                    <a:pt x="260" y="416"/>
                  </a:moveTo>
                  <a:lnTo>
                    <a:pt x="260" y="476"/>
                  </a:lnTo>
                  <a:lnTo>
                    <a:pt x="305" y="476"/>
                  </a:lnTo>
                  <a:lnTo>
                    <a:pt x="305" y="416"/>
                  </a:lnTo>
                  <a:lnTo>
                    <a:pt x="260" y="416"/>
                  </a:lnTo>
                  <a:lnTo>
                    <a:pt x="260" y="416"/>
                  </a:lnTo>
                  <a:close/>
                  <a:moveTo>
                    <a:pt x="75" y="416"/>
                  </a:moveTo>
                  <a:lnTo>
                    <a:pt x="75" y="476"/>
                  </a:lnTo>
                  <a:lnTo>
                    <a:pt x="118" y="476"/>
                  </a:lnTo>
                  <a:lnTo>
                    <a:pt x="118" y="416"/>
                  </a:lnTo>
                  <a:lnTo>
                    <a:pt x="75" y="416"/>
                  </a:lnTo>
                  <a:lnTo>
                    <a:pt x="75" y="416"/>
                  </a:lnTo>
                  <a:close/>
                  <a:moveTo>
                    <a:pt x="260" y="330"/>
                  </a:moveTo>
                  <a:lnTo>
                    <a:pt x="260" y="393"/>
                  </a:lnTo>
                  <a:lnTo>
                    <a:pt x="305" y="393"/>
                  </a:lnTo>
                  <a:lnTo>
                    <a:pt x="305" y="330"/>
                  </a:lnTo>
                  <a:lnTo>
                    <a:pt x="260" y="330"/>
                  </a:lnTo>
                  <a:lnTo>
                    <a:pt x="260" y="330"/>
                  </a:lnTo>
                  <a:close/>
                  <a:moveTo>
                    <a:pt x="170" y="330"/>
                  </a:moveTo>
                  <a:lnTo>
                    <a:pt x="170" y="393"/>
                  </a:lnTo>
                  <a:lnTo>
                    <a:pt x="214" y="393"/>
                  </a:lnTo>
                  <a:lnTo>
                    <a:pt x="214" y="330"/>
                  </a:lnTo>
                  <a:lnTo>
                    <a:pt x="170" y="330"/>
                  </a:lnTo>
                  <a:lnTo>
                    <a:pt x="170" y="330"/>
                  </a:lnTo>
                  <a:close/>
                  <a:moveTo>
                    <a:pt x="75" y="330"/>
                  </a:moveTo>
                  <a:lnTo>
                    <a:pt x="75" y="393"/>
                  </a:lnTo>
                  <a:lnTo>
                    <a:pt x="118" y="393"/>
                  </a:lnTo>
                  <a:lnTo>
                    <a:pt x="118" y="330"/>
                  </a:lnTo>
                  <a:lnTo>
                    <a:pt x="75" y="330"/>
                  </a:lnTo>
                  <a:lnTo>
                    <a:pt x="75" y="330"/>
                  </a:lnTo>
                  <a:close/>
                  <a:moveTo>
                    <a:pt x="260" y="242"/>
                  </a:moveTo>
                  <a:lnTo>
                    <a:pt x="260" y="305"/>
                  </a:lnTo>
                  <a:lnTo>
                    <a:pt x="305" y="305"/>
                  </a:lnTo>
                  <a:lnTo>
                    <a:pt x="305" y="242"/>
                  </a:lnTo>
                  <a:lnTo>
                    <a:pt x="260" y="242"/>
                  </a:lnTo>
                  <a:lnTo>
                    <a:pt x="260" y="242"/>
                  </a:lnTo>
                  <a:close/>
                  <a:moveTo>
                    <a:pt x="170" y="242"/>
                  </a:moveTo>
                  <a:lnTo>
                    <a:pt x="170" y="305"/>
                  </a:lnTo>
                  <a:lnTo>
                    <a:pt x="214" y="305"/>
                  </a:lnTo>
                  <a:lnTo>
                    <a:pt x="214" y="242"/>
                  </a:lnTo>
                  <a:lnTo>
                    <a:pt x="170" y="242"/>
                  </a:lnTo>
                  <a:lnTo>
                    <a:pt x="170" y="242"/>
                  </a:lnTo>
                  <a:close/>
                  <a:moveTo>
                    <a:pt x="75" y="242"/>
                  </a:moveTo>
                  <a:lnTo>
                    <a:pt x="75" y="305"/>
                  </a:lnTo>
                  <a:lnTo>
                    <a:pt x="118" y="305"/>
                  </a:lnTo>
                  <a:lnTo>
                    <a:pt x="118" y="242"/>
                  </a:lnTo>
                  <a:lnTo>
                    <a:pt x="75" y="242"/>
                  </a:lnTo>
                  <a:lnTo>
                    <a:pt x="75" y="242"/>
                  </a:lnTo>
                  <a:close/>
                  <a:moveTo>
                    <a:pt x="260" y="156"/>
                  </a:moveTo>
                  <a:lnTo>
                    <a:pt x="260" y="217"/>
                  </a:lnTo>
                  <a:lnTo>
                    <a:pt x="305" y="217"/>
                  </a:lnTo>
                  <a:lnTo>
                    <a:pt x="305" y="156"/>
                  </a:lnTo>
                  <a:lnTo>
                    <a:pt x="260" y="156"/>
                  </a:lnTo>
                  <a:close/>
                </a:path>
              </a:pathLst>
            </a:custGeom>
            <a:grpFill/>
            <a:ln w="9525">
              <a:noFill/>
              <a:round/>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grpSp>
        <p:nvGrpSpPr>
          <p:cNvPr id="26" name="组合 25"/>
          <p:cNvGrpSpPr/>
          <p:nvPr>
            <p:custDataLst>
              <p:tags r:id="rId2"/>
            </p:custDataLst>
          </p:nvPr>
        </p:nvGrpSpPr>
        <p:grpSpPr>
          <a:xfrm>
            <a:off x="6532599" y="105756"/>
            <a:ext cx="3762903" cy="816229"/>
            <a:chOff x="1365605" y="2880361"/>
            <a:chExt cx="3762903" cy="816229"/>
          </a:xfrm>
        </p:grpSpPr>
        <p:sp>
          <p:nvSpPr>
            <p:cNvPr id="27" name="椭圆 26"/>
            <p:cNvSpPr/>
            <p:nvPr>
              <p:custDataLst>
                <p:tags r:id="rId3"/>
              </p:custDataLst>
            </p:nvPr>
          </p:nvSpPr>
          <p:spPr>
            <a:xfrm>
              <a:off x="1365605" y="2880361"/>
              <a:ext cx="806096" cy="806096"/>
            </a:xfrm>
            <a:prstGeom prst="ellipse">
              <a:avLst/>
            </a:prstGeom>
            <a:solidFill>
              <a:schemeClr val="accent1"/>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1</a:t>
              </a:r>
              <a:endParaRPr lang="zh-CN" altLang="en-US" sz="2400" dirty="0">
                <a:latin typeface="思源宋体 Heavy" panose="02020900000000000000" pitchFamily="18" charset="-122"/>
                <a:ea typeface="思源宋体 Heavy" panose="02020900000000000000" pitchFamily="18" charset="-122"/>
              </a:endParaRPr>
            </a:p>
          </p:txBody>
        </p:sp>
        <p:sp>
          <p:nvSpPr>
            <p:cNvPr id="28" name="文本框 27"/>
            <p:cNvSpPr txBox="1"/>
            <p:nvPr>
              <p:custDataLst>
                <p:tags r:id="rId4"/>
              </p:custDataLst>
            </p:nvPr>
          </p:nvSpPr>
          <p:spPr>
            <a:xfrm>
              <a:off x="2267639" y="2967272"/>
              <a:ext cx="1010213" cy="523220"/>
            </a:xfrm>
            <a:prstGeom prst="rect">
              <a:avLst/>
            </a:prstGeom>
            <a:noFill/>
          </p:spPr>
          <p:txBody>
            <a:bodyPr wrap="none" rtlCol="0">
              <a:spAutoFit/>
            </a:bodyPr>
            <a:lstStyle/>
            <a:p>
              <a:r>
                <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rPr>
                <a:t> 数据</a:t>
              </a:r>
              <a:endPar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endParaRPr>
            </a:p>
          </p:txBody>
        </p:sp>
        <p:sp>
          <p:nvSpPr>
            <p:cNvPr id="29" name="文本框 28"/>
            <p:cNvSpPr txBox="1"/>
            <p:nvPr>
              <p:custDataLst>
                <p:tags r:id="rId5"/>
              </p:custDataLst>
            </p:nvPr>
          </p:nvSpPr>
          <p:spPr>
            <a:xfrm>
              <a:off x="2244759" y="3400547"/>
              <a:ext cx="2883749" cy="296043"/>
            </a:xfrm>
            <a:prstGeom prst="rect">
              <a:avLst/>
            </a:prstGeom>
            <a:noFill/>
          </p:spPr>
          <p:txBody>
            <a:bodyPr wrap="square" rtlCol="0">
              <a:spAutoFit/>
            </a:bodyPr>
            <a:lstStyle/>
            <a:p>
              <a:pPr>
                <a:lnSpc>
                  <a:spcPct val="150000"/>
                </a:lnSpc>
              </a:pPr>
              <a:r>
                <a:rPr lang="en-US" altLang="zh-CN" sz="1000" dirty="0">
                  <a:solidFill>
                    <a:schemeClr val="bg1">
                      <a:lumMod val="50000"/>
                    </a:schemeClr>
                  </a:solidFill>
                  <a:latin typeface="思源黑体" panose="020B0500000000090000" pitchFamily="34" charset="-122"/>
                  <a:ea typeface="思源黑体" panose="020B0500000000090000" pitchFamily="34" charset="-122"/>
                </a:rPr>
                <a:t>           data</a:t>
              </a:r>
              <a:endParaRPr lang="en-US" altLang="zh-CN" sz="1000" dirty="0">
                <a:solidFill>
                  <a:schemeClr val="bg1">
                    <a:lumMod val="50000"/>
                  </a:schemeClr>
                </a:solidFill>
                <a:latin typeface="思源黑体" panose="020B0500000000090000" pitchFamily="34" charset="-122"/>
                <a:ea typeface="思源黑体" panose="020B0500000000090000" pitchFamily="34" charset="-122"/>
              </a:endParaRPr>
            </a:p>
          </p:txBody>
        </p:sp>
      </p:grpSp>
      <p:grpSp>
        <p:nvGrpSpPr>
          <p:cNvPr id="30" name="组合 29"/>
          <p:cNvGrpSpPr/>
          <p:nvPr>
            <p:custDataLst>
              <p:tags r:id="rId6"/>
            </p:custDataLst>
          </p:nvPr>
        </p:nvGrpSpPr>
        <p:grpSpPr>
          <a:xfrm>
            <a:off x="7880618" y="2392307"/>
            <a:ext cx="4036043" cy="826525"/>
            <a:chOff x="1365605" y="2880361"/>
            <a:chExt cx="4036043" cy="826525"/>
          </a:xfrm>
        </p:grpSpPr>
        <p:sp>
          <p:nvSpPr>
            <p:cNvPr id="31" name="椭圆 30"/>
            <p:cNvSpPr/>
            <p:nvPr>
              <p:custDataLst>
                <p:tags r:id="rId7"/>
              </p:custDataLst>
            </p:nvPr>
          </p:nvSpPr>
          <p:spPr>
            <a:xfrm>
              <a:off x="1365605" y="2880361"/>
              <a:ext cx="806096" cy="806096"/>
            </a:xfrm>
            <a:prstGeom prst="ellipse">
              <a:avLst/>
            </a:prstGeom>
            <a:solidFill>
              <a:schemeClr val="accent1"/>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3</a:t>
              </a:r>
              <a:endParaRPr lang="zh-CN" altLang="en-US" sz="2400" dirty="0">
                <a:latin typeface="思源宋体 Heavy" panose="02020900000000000000" pitchFamily="18" charset="-122"/>
                <a:ea typeface="思源宋体 Heavy" panose="02020900000000000000" pitchFamily="18" charset="-122"/>
              </a:endParaRPr>
            </a:p>
          </p:txBody>
        </p:sp>
        <p:sp>
          <p:nvSpPr>
            <p:cNvPr id="32" name="文本框 31"/>
            <p:cNvSpPr txBox="1"/>
            <p:nvPr>
              <p:custDataLst>
                <p:tags r:id="rId8"/>
              </p:custDataLst>
            </p:nvPr>
          </p:nvSpPr>
          <p:spPr>
            <a:xfrm>
              <a:off x="2221179" y="2928304"/>
              <a:ext cx="1792605" cy="521970"/>
            </a:xfrm>
            <a:prstGeom prst="rect">
              <a:avLst/>
            </a:prstGeom>
            <a:noFill/>
          </p:spPr>
          <p:txBody>
            <a:bodyPr wrap="none" rtlCol="0">
              <a:spAutoFit/>
            </a:bodyPr>
            <a:lstStyle/>
            <a:p>
              <a:r>
                <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rPr>
                <a:t> 数据处理</a:t>
              </a:r>
              <a:endPar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endParaRPr>
            </a:p>
          </p:txBody>
        </p:sp>
        <p:sp>
          <p:nvSpPr>
            <p:cNvPr id="33" name="文本框 32"/>
            <p:cNvSpPr txBox="1"/>
            <p:nvPr>
              <p:custDataLst>
                <p:tags r:id="rId9"/>
              </p:custDataLst>
            </p:nvPr>
          </p:nvSpPr>
          <p:spPr>
            <a:xfrm>
              <a:off x="2517899" y="3384941"/>
              <a:ext cx="2883749" cy="321945"/>
            </a:xfrm>
            <a:prstGeom prst="rect">
              <a:avLst/>
            </a:prstGeom>
            <a:noFill/>
          </p:spPr>
          <p:txBody>
            <a:bodyPr wrap="square" rtlCol="0">
              <a:spAutoFit/>
            </a:bodyPr>
            <a:lstStyle/>
            <a:p>
              <a:pPr>
                <a:lnSpc>
                  <a:spcPct val="150000"/>
                </a:lnSpc>
              </a:pPr>
              <a:r>
                <a:rPr lang="en-US" altLang="zh-CN" sz="1000" dirty="0">
                  <a:solidFill>
                    <a:schemeClr val="bg1">
                      <a:lumMod val="50000"/>
                    </a:schemeClr>
                  </a:solidFill>
                  <a:latin typeface="思源黑体" panose="020B0500000000090000" pitchFamily="34" charset="-122"/>
                  <a:ea typeface="思源黑体" panose="020B0500000000090000" pitchFamily="34" charset="-122"/>
                </a:rPr>
                <a:t>data process</a:t>
              </a:r>
              <a:endParaRPr lang="en-US" altLang="zh-CN" sz="1000" dirty="0">
                <a:solidFill>
                  <a:schemeClr val="bg1">
                    <a:lumMod val="50000"/>
                  </a:schemeClr>
                </a:solidFill>
                <a:latin typeface="思源黑体" panose="020B0500000000090000" pitchFamily="34" charset="-122"/>
                <a:ea typeface="思源黑体" panose="020B0500000000090000" pitchFamily="34" charset="-122"/>
              </a:endParaRPr>
            </a:p>
          </p:txBody>
        </p:sp>
      </p:grpSp>
      <p:grpSp>
        <p:nvGrpSpPr>
          <p:cNvPr id="34" name="组合 33"/>
          <p:cNvGrpSpPr/>
          <p:nvPr>
            <p:custDataLst>
              <p:tags r:id="rId10"/>
            </p:custDataLst>
          </p:nvPr>
        </p:nvGrpSpPr>
        <p:grpSpPr>
          <a:xfrm>
            <a:off x="7187576" y="1189743"/>
            <a:ext cx="3967883" cy="821662"/>
            <a:chOff x="1365605" y="2880361"/>
            <a:chExt cx="3967883" cy="821662"/>
          </a:xfrm>
        </p:grpSpPr>
        <p:sp>
          <p:nvSpPr>
            <p:cNvPr id="35" name="椭圆 34"/>
            <p:cNvSpPr/>
            <p:nvPr>
              <p:custDataLst>
                <p:tags r:id="rId11"/>
              </p:custDataLst>
            </p:nvPr>
          </p:nvSpPr>
          <p:spPr>
            <a:xfrm>
              <a:off x="1365605" y="2880361"/>
              <a:ext cx="806096" cy="806096"/>
            </a:xfrm>
            <a:prstGeom prst="ellipse">
              <a:avLst/>
            </a:prstGeom>
            <a:solidFill>
              <a:schemeClr val="accent2"/>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2</a:t>
              </a:r>
              <a:endParaRPr lang="zh-CN" altLang="en-US" sz="2400" dirty="0">
                <a:latin typeface="思源宋体 Heavy" panose="02020900000000000000" pitchFamily="18" charset="-122"/>
                <a:ea typeface="思源宋体 Heavy" panose="02020900000000000000" pitchFamily="18" charset="-122"/>
              </a:endParaRPr>
            </a:p>
          </p:txBody>
        </p:sp>
        <p:sp>
          <p:nvSpPr>
            <p:cNvPr id="36" name="文本框 35"/>
            <p:cNvSpPr txBox="1"/>
            <p:nvPr>
              <p:custDataLst>
                <p:tags r:id="rId12"/>
              </p:custDataLst>
            </p:nvPr>
          </p:nvSpPr>
          <p:spPr>
            <a:xfrm>
              <a:off x="2221179" y="2928304"/>
              <a:ext cx="1620957" cy="523220"/>
            </a:xfrm>
            <a:prstGeom prst="rect">
              <a:avLst/>
            </a:prstGeom>
            <a:noFill/>
          </p:spPr>
          <p:txBody>
            <a:bodyPr wrap="none" rtlCol="0">
              <a:spAutoFit/>
            </a:bodyPr>
            <a:lstStyle/>
            <a:p>
              <a:r>
                <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rPr>
                <a:t>分析目标</a:t>
              </a:r>
              <a:endPar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endParaRPr>
            </a:p>
          </p:txBody>
        </p:sp>
        <p:sp>
          <p:nvSpPr>
            <p:cNvPr id="37" name="文本框 36"/>
            <p:cNvSpPr txBox="1"/>
            <p:nvPr>
              <p:custDataLst>
                <p:tags r:id="rId13"/>
              </p:custDataLst>
            </p:nvPr>
          </p:nvSpPr>
          <p:spPr>
            <a:xfrm>
              <a:off x="2449739" y="3405980"/>
              <a:ext cx="2883749" cy="296043"/>
            </a:xfrm>
            <a:prstGeom prst="rect">
              <a:avLst/>
            </a:prstGeom>
            <a:noFill/>
          </p:spPr>
          <p:txBody>
            <a:bodyPr wrap="square" rtlCol="0">
              <a:spAutoFit/>
            </a:bodyPr>
            <a:lstStyle/>
            <a:p>
              <a:pPr>
                <a:lnSpc>
                  <a:spcPct val="150000"/>
                </a:lnSpc>
              </a:pPr>
              <a:r>
                <a:rPr lang="en-US" altLang="zh-CN" sz="1000" dirty="0">
                  <a:solidFill>
                    <a:schemeClr val="bg1">
                      <a:lumMod val="50000"/>
                    </a:schemeClr>
                  </a:solidFill>
                  <a:latin typeface="思源黑体" panose="020B0500000000090000" pitchFamily="34" charset="-122"/>
                  <a:ea typeface="思源黑体" panose="020B0500000000090000" pitchFamily="34" charset="-122"/>
                </a:rPr>
                <a:t>Analysis target</a:t>
              </a:r>
              <a:endParaRPr lang="en-US" altLang="zh-CN" sz="1000" dirty="0">
                <a:solidFill>
                  <a:schemeClr val="bg1">
                    <a:lumMod val="50000"/>
                  </a:schemeClr>
                </a:solidFill>
                <a:latin typeface="思源黑体" panose="020B0500000000090000" pitchFamily="34" charset="-122"/>
                <a:ea typeface="思源黑体" panose="020B0500000000090000" pitchFamily="34" charset="-122"/>
              </a:endParaRPr>
            </a:p>
          </p:txBody>
        </p:sp>
      </p:grpSp>
      <p:grpSp>
        <p:nvGrpSpPr>
          <p:cNvPr id="38" name="组合 37"/>
          <p:cNvGrpSpPr/>
          <p:nvPr>
            <p:custDataLst>
              <p:tags r:id="rId14"/>
            </p:custDataLst>
          </p:nvPr>
        </p:nvGrpSpPr>
        <p:grpSpPr>
          <a:xfrm>
            <a:off x="7965759" y="3636293"/>
            <a:ext cx="3989225" cy="806096"/>
            <a:chOff x="1365605" y="2880361"/>
            <a:chExt cx="3989225" cy="806096"/>
          </a:xfrm>
        </p:grpSpPr>
        <p:sp>
          <p:nvSpPr>
            <p:cNvPr id="39" name="椭圆 38"/>
            <p:cNvSpPr/>
            <p:nvPr>
              <p:custDataLst>
                <p:tags r:id="rId15"/>
              </p:custDataLst>
            </p:nvPr>
          </p:nvSpPr>
          <p:spPr>
            <a:xfrm>
              <a:off x="1365605" y="2880361"/>
              <a:ext cx="806096" cy="806096"/>
            </a:xfrm>
            <a:prstGeom prst="ellipse">
              <a:avLst/>
            </a:prstGeom>
            <a:solidFill>
              <a:schemeClr val="accent2"/>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4</a:t>
              </a:r>
              <a:endParaRPr lang="zh-CN" altLang="en-US" sz="2400" dirty="0">
                <a:latin typeface="思源宋体 Heavy" panose="02020900000000000000" pitchFamily="18" charset="-122"/>
                <a:ea typeface="思源宋体 Heavy" panose="02020900000000000000" pitchFamily="18" charset="-122"/>
              </a:endParaRPr>
            </a:p>
          </p:txBody>
        </p:sp>
        <p:sp>
          <p:nvSpPr>
            <p:cNvPr id="40" name="文本框 39"/>
            <p:cNvSpPr txBox="1"/>
            <p:nvPr>
              <p:custDataLst>
                <p:tags r:id="rId16"/>
              </p:custDataLst>
            </p:nvPr>
          </p:nvSpPr>
          <p:spPr>
            <a:xfrm>
              <a:off x="2221179" y="2928304"/>
              <a:ext cx="1620957" cy="523220"/>
            </a:xfrm>
            <a:prstGeom prst="rect">
              <a:avLst/>
            </a:prstGeom>
            <a:noFill/>
          </p:spPr>
          <p:txBody>
            <a:bodyPr wrap="none" rtlCol="0">
              <a:spAutoFit/>
            </a:bodyPr>
            <a:lstStyle/>
            <a:p>
              <a:r>
                <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rPr>
                <a:t>可视设计</a:t>
              </a:r>
              <a:endPar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endParaRPr>
            </a:p>
          </p:txBody>
        </p:sp>
        <p:sp>
          <p:nvSpPr>
            <p:cNvPr id="41" name="文本框 40"/>
            <p:cNvSpPr txBox="1"/>
            <p:nvPr>
              <p:custDataLst>
                <p:tags r:id="rId17"/>
              </p:custDataLst>
            </p:nvPr>
          </p:nvSpPr>
          <p:spPr>
            <a:xfrm>
              <a:off x="2471081" y="3384941"/>
              <a:ext cx="2883749" cy="296043"/>
            </a:xfrm>
            <a:prstGeom prst="rect">
              <a:avLst/>
            </a:prstGeom>
            <a:noFill/>
          </p:spPr>
          <p:txBody>
            <a:bodyPr wrap="square" rtlCol="0">
              <a:spAutoFit/>
            </a:bodyPr>
            <a:lstStyle/>
            <a:p>
              <a:pPr>
                <a:lnSpc>
                  <a:spcPct val="150000"/>
                </a:lnSpc>
              </a:pPr>
              <a:r>
                <a:rPr lang="en-US" altLang="zh-CN" sz="1000" dirty="0">
                  <a:solidFill>
                    <a:schemeClr val="bg1">
                      <a:lumMod val="50000"/>
                    </a:schemeClr>
                  </a:solidFill>
                  <a:latin typeface="思源黑体" panose="020B0500000000090000" pitchFamily="34" charset="-122"/>
                  <a:ea typeface="思源黑体" panose="020B0500000000090000" pitchFamily="34" charset="-122"/>
                </a:rPr>
                <a:t>Visual design</a:t>
              </a:r>
              <a:endParaRPr lang="en-US" altLang="zh-CN" sz="1000" dirty="0">
                <a:solidFill>
                  <a:schemeClr val="bg1">
                    <a:lumMod val="50000"/>
                  </a:schemeClr>
                </a:solidFill>
                <a:latin typeface="思源黑体" panose="020B0500000000090000" pitchFamily="34" charset="-122"/>
                <a:ea typeface="思源黑体" panose="020B0500000000090000" pitchFamily="34" charset="-122"/>
              </a:endParaRPr>
            </a:p>
          </p:txBody>
        </p:sp>
      </p:grpSp>
      <p:sp>
        <p:nvSpPr>
          <p:cNvPr id="42" name="矩形 41"/>
          <p:cNvSpPr/>
          <p:nvPr/>
        </p:nvSpPr>
        <p:spPr>
          <a:xfrm>
            <a:off x="3872460" y="1108224"/>
            <a:ext cx="981541" cy="4441642"/>
          </a:xfrm>
          <a:prstGeom prst="rect">
            <a:avLst/>
          </a:prstGeom>
        </p:spPr>
        <p:txBody>
          <a:bodyPr vert="eaVert" anchor="b" anchorCtr="0">
            <a:noAutofit/>
          </a:bodyPr>
          <a:lstStyle/>
          <a:p>
            <a:pPr algn="ctr">
              <a:lnSpc>
                <a:spcPct val="120000"/>
              </a:lnSpc>
            </a:pPr>
            <a:r>
              <a:rPr lang="en-US" altLang="zh-CN" sz="3200" b="1" dirty="0">
                <a:solidFill>
                  <a:schemeClr val="bg1"/>
                </a:solidFill>
                <a:latin typeface="思源宋体 Heavy" panose="02020900000000000000" pitchFamily="18" charset="-122"/>
                <a:ea typeface="思源宋体 Heavy" panose="02020900000000000000" pitchFamily="18" charset="-122"/>
              </a:rPr>
              <a:t>CONTEN</a:t>
            </a:r>
            <a:r>
              <a:rPr lang="en-US" altLang="zh-CN" sz="200" b="1" dirty="0">
                <a:solidFill>
                  <a:schemeClr val="bg1"/>
                </a:solidFill>
                <a:latin typeface="思源宋体 Heavy" panose="02020900000000000000" pitchFamily="18" charset="-122"/>
                <a:ea typeface="思源宋体 Heavy" panose="02020900000000000000" pitchFamily="18" charset="-122"/>
              </a:rPr>
              <a:t> </a:t>
            </a:r>
            <a:r>
              <a:rPr lang="en-US" altLang="zh-CN" sz="3200" b="1" dirty="0">
                <a:solidFill>
                  <a:schemeClr val="bg1"/>
                </a:solidFill>
                <a:latin typeface="思源宋体 Heavy" panose="02020900000000000000" pitchFamily="18" charset="-122"/>
                <a:ea typeface="思源宋体 Heavy" panose="02020900000000000000" pitchFamily="18" charset="-122"/>
              </a:rPr>
              <a:t>TS</a:t>
            </a:r>
            <a:endParaRPr lang="en-US" altLang="zh-CN" sz="3600" b="1" dirty="0">
              <a:solidFill>
                <a:schemeClr val="bg1"/>
              </a:solidFill>
              <a:latin typeface="思源宋体 Heavy" panose="02020900000000000000" pitchFamily="18" charset="-122"/>
              <a:ea typeface="思源宋体 Heavy" panose="02020900000000000000" pitchFamily="18" charset="-122"/>
            </a:endParaRPr>
          </a:p>
        </p:txBody>
      </p:sp>
      <p:sp>
        <p:nvSpPr>
          <p:cNvPr id="45" name="iconfont-11208-5297042"/>
          <p:cNvSpPr/>
          <p:nvPr/>
        </p:nvSpPr>
        <p:spPr>
          <a:xfrm>
            <a:off x="267970" y="25463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grpSp>
        <p:nvGrpSpPr>
          <p:cNvPr id="47" name="组合 46"/>
          <p:cNvGrpSpPr/>
          <p:nvPr/>
        </p:nvGrpSpPr>
        <p:grpSpPr>
          <a:xfrm>
            <a:off x="10722716" y="6421225"/>
            <a:ext cx="1093905" cy="203200"/>
            <a:chOff x="2400300" y="-914400"/>
            <a:chExt cx="1093905" cy="203200"/>
          </a:xfrm>
        </p:grpSpPr>
        <p:sp>
          <p:nvSpPr>
            <p:cNvPr id="48" name="椭圆 47"/>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p:nvSpPr>
        <p:spPr>
          <a:xfrm>
            <a:off x="2736977" y="568376"/>
            <a:ext cx="981541" cy="3528905"/>
          </a:xfrm>
          <a:prstGeom prst="rect">
            <a:avLst/>
          </a:prstGeom>
        </p:spPr>
        <p:txBody>
          <a:bodyPr vert="eaVert" anchor="b" anchorCtr="0">
            <a:noAutofit/>
          </a:bodyPr>
          <a:lstStyle/>
          <a:p>
            <a:pPr algn="ctr">
              <a:lnSpc>
                <a:spcPct val="120000"/>
              </a:lnSpc>
            </a:pPr>
            <a:r>
              <a:rPr lang="zh-CN" altLang="en-US" sz="7200" b="1" dirty="0">
                <a:solidFill>
                  <a:schemeClr val="bg1"/>
                </a:solidFill>
                <a:latin typeface="思源宋体 Heavy" panose="02020900000000000000" pitchFamily="18" charset="-122"/>
                <a:ea typeface="思源宋体 Heavy" panose="02020900000000000000" pitchFamily="18" charset="-122"/>
              </a:rPr>
              <a:t>目 录</a:t>
            </a:r>
            <a:endParaRPr lang="en-US" altLang="zh-CN" sz="8000" b="1" dirty="0">
              <a:solidFill>
                <a:schemeClr val="bg1"/>
              </a:solidFill>
              <a:latin typeface="思源宋体 Heavy" panose="02020900000000000000" pitchFamily="18" charset="-122"/>
              <a:ea typeface="思源宋体 Heavy" panose="02020900000000000000" pitchFamily="18" charset="-122"/>
            </a:endParaRPr>
          </a:p>
        </p:txBody>
      </p:sp>
      <p:grpSp>
        <p:nvGrpSpPr>
          <p:cNvPr id="2" name="组合 1"/>
          <p:cNvGrpSpPr/>
          <p:nvPr>
            <p:custDataLst>
              <p:tags r:id="rId18"/>
            </p:custDataLst>
          </p:nvPr>
        </p:nvGrpSpPr>
        <p:grpSpPr>
          <a:xfrm>
            <a:off x="7305022" y="4875509"/>
            <a:ext cx="3947534" cy="879637"/>
            <a:chOff x="1365605" y="2880361"/>
            <a:chExt cx="3947534" cy="879637"/>
          </a:xfrm>
        </p:grpSpPr>
        <p:sp>
          <p:nvSpPr>
            <p:cNvPr id="3" name="椭圆 2"/>
            <p:cNvSpPr/>
            <p:nvPr>
              <p:custDataLst>
                <p:tags r:id="rId19"/>
              </p:custDataLst>
            </p:nvPr>
          </p:nvSpPr>
          <p:spPr>
            <a:xfrm>
              <a:off x="1365605" y="2880361"/>
              <a:ext cx="806096" cy="806096"/>
            </a:xfrm>
            <a:prstGeom prst="ellipse">
              <a:avLst/>
            </a:prstGeom>
            <a:solidFill>
              <a:schemeClr val="accent1"/>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5</a:t>
              </a:r>
              <a:endParaRPr lang="zh-CN" altLang="en-US" sz="2400" dirty="0">
                <a:latin typeface="思源宋体 Heavy" panose="02020900000000000000" pitchFamily="18" charset="-122"/>
                <a:ea typeface="思源宋体 Heavy" panose="02020900000000000000" pitchFamily="18" charset="-122"/>
              </a:endParaRPr>
            </a:p>
          </p:txBody>
        </p:sp>
        <p:sp>
          <p:nvSpPr>
            <p:cNvPr id="6" name="文本框 5"/>
            <p:cNvSpPr txBox="1"/>
            <p:nvPr>
              <p:custDataLst>
                <p:tags r:id="rId20"/>
              </p:custDataLst>
            </p:nvPr>
          </p:nvSpPr>
          <p:spPr>
            <a:xfrm>
              <a:off x="2267639" y="2967272"/>
              <a:ext cx="1728358" cy="523220"/>
            </a:xfrm>
            <a:prstGeom prst="rect">
              <a:avLst/>
            </a:prstGeom>
            <a:noFill/>
          </p:spPr>
          <p:txBody>
            <a:bodyPr wrap="none" rtlCol="0">
              <a:spAutoFit/>
            </a:bodyPr>
            <a:lstStyle/>
            <a:p>
              <a:r>
                <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rPr>
                <a:t> 交互设计</a:t>
              </a:r>
              <a:endPar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endParaRPr>
            </a:p>
          </p:txBody>
        </p:sp>
        <p:sp>
          <p:nvSpPr>
            <p:cNvPr id="9" name="文本框 8"/>
            <p:cNvSpPr txBox="1"/>
            <p:nvPr>
              <p:custDataLst>
                <p:tags r:id="rId21"/>
              </p:custDataLst>
            </p:nvPr>
          </p:nvSpPr>
          <p:spPr>
            <a:xfrm>
              <a:off x="2429390" y="3463955"/>
              <a:ext cx="2883749" cy="296043"/>
            </a:xfrm>
            <a:prstGeom prst="rect">
              <a:avLst/>
            </a:prstGeom>
            <a:noFill/>
          </p:spPr>
          <p:txBody>
            <a:bodyPr wrap="square" rtlCol="0">
              <a:spAutoFit/>
            </a:bodyPr>
            <a:lstStyle/>
            <a:p>
              <a:pPr>
                <a:lnSpc>
                  <a:spcPct val="150000"/>
                </a:lnSpc>
              </a:pPr>
              <a:r>
                <a:rPr lang="en-US" altLang="zh-CN" sz="1000" dirty="0">
                  <a:solidFill>
                    <a:schemeClr val="bg1">
                      <a:lumMod val="50000"/>
                    </a:schemeClr>
                  </a:solidFill>
                  <a:latin typeface="思源黑体" panose="020B0500000000090000" pitchFamily="34" charset="-122"/>
                  <a:ea typeface="思源黑体" panose="020B0500000000090000" pitchFamily="34" charset="-122"/>
                </a:rPr>
                <a:t>Interactive design</a:t>
              </a:r>
              <a:endParaRPr lang="en-US" altLang="zh-CN" sz="1000" dirty="0">
                <a:solidFill>
                  <a:schemeClr val="bg1">
                    <a:lumMod val="50000"/>
                  </a:schemeClr>
                </a:solidFill>
                <a:latin typeface="思源黑体" panose="020B0500000000090000" pitchFamily="34" charset="-122"/>
                <a:ea typeface="思源黑体" panose="020B0500000000090000" pitchFamily="34" charset="-122"/>
              </a:endParaRPr>
            </a:p>
          </p:txBody>
        </p:sp>
      </p:grpSp>
      <p:grpSp>
        <p:nvGrpSpPr>
          <p:cNvPr id="12" name="组合 11"/>
          <p:cNvGrpSpPr/>
          <p:nvPr>
            <p:custDataLst>
              <p:tags r:id="rId22"/>
            </p:custDataLst>
          </p:nvPr>
        </p:nvGrpSpPr>
        <p:grpSpPr>
          <a:xfrm>
            <a:off x="6561003" y="5976710"/>
            <a:ext cx="3967883" cy="806096"/>
            <a:chOff x="1365605" y="2880361"/>
            <a:chExt cx="3967883" cy="806096"/>
          </a:xfrm>
        </p:grpSpPr>
        <p:sp>
          <p:nvSpPr>
            <p:cNvPr id="13" name="椭圆 12"/>
            <p:cNvSpPr/>
            <p:nvPr>
              <p:custDataLst>
                <p:tags r:id="rId23"/>
              </p:custDataLst>
            </p:nvPr>
          </p:nvSpPr>
          <p:spPr>
            <a:xfrm>
              <a:off x="1365605" y="2880361"/>
              <a:ext cx="806096" cy="806096"/>
            </a:xfrm>
            <a:prstGeom prst="ellipse">
              <a:avLst/>
            </a:prstGeom>
            <a:solidFill>
              <a:schemeClr val="accent2"/>
            </a:solidFill>
            <a:ln>
              <a:noFill/>
            </a:ln>
            <a:effectLst>
              <a:outerShdw blurRad="114300" sx="108000" sy="108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思源宋体 Heavy" panose="02020900000000000000" pitchFamily="18" charset="-122"/>
                  <a:ea typeface="思源宋体 Heavy" panose="02020900000000000000" pitchFamily="18" charset="-122"/>
                </a:rPr>
                <a:t>6</a:t>
              </a:r>
              <a:endParaRPr lang="zh-CN" altLang="en-US" sz="2400" dirty="0">
                <a:latin typeface="思源宋体 Heavy" panose="02020900000000000000" pitchFamily="18" charset="-122"/>
                <a:ea typeface="思源宋体 Heavy" panose="02020900000000000000" pitchFamily="18" charset="-122"/>
              </a:endParaRPr>
            </a:p>
          </p:txBody>
        </p:sp>
        <p:sp>
          <p:nvSpPr>
            <p:cNvPr id="14" name="文本框 13"/>
            <p:cNvSpPr txBox="1"/>
            <p:nvPr>
              <p:custDataLst>
                <p:tags r:id="rId24"/>
              </p:custDataLst>
            </p:nvPr>
          </p:nvSpPr>
          <p:spPr>
            <a:xfrm>
              <a:off x="2221179" y="2928304"/>
              <a:ext cx="1620957" cy="523220"/>
            </a:xfrm>
            <a:prstGeom prst="rect">
              <a:avLst/>
            </a:prstGeom>
            <a:noFill/>
          </p:spPr>
          <p:txBody>
            <a:bodyPr wrap="none" rtlCol="0">
              <a:spAutoFit/>
            </a:bodyPr>
            <a:lstStyle/>
            <a:p>
              <a:r>
                <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rPr>
                <a:t>案例分析</a:t>
              </a:r>
              <a:endParaRPr lang="zh-CN" altLang="en-US" sz="2800" b="1" dirty="0">
                <a:solidFill>
                  <a:schemeClr val="tx1">
                    <a:lumMod val="85000"/>
                    <a:lumOff val="15000"/>
                  </a:schemeClr>
                </a:solidFill>
                <a:latin typeface="思源宋体 Heavy" panose="02020900000000000000" pitchFamily="18" charset="-122"/>
                <a:ea typeface="思源宋体 Heavy" panose="02020900000000000000" pitchFamily="18" charset="-122"/>
              </a:endParaRPr>
            </a:p>
          </p:txBody>
        </p:sp>
        <p:sp>
          <p:nvSpPr>
            <p:cNvPr id="15" name="文本框 14"/>
            <p:cNvSpPr txBox="1"/>
            <p:nvPr>
              <p:custDataLst>
                <p:tags r:id="rId25"/>
              </p:custDataLst>
            </p:nvPr>
          </p:nvSpPr>
          <p:spPr>
            <a:xfrm>
              <a:off x="2449739" y="3339517"/>
              <a:ext cx="2883749" cy="296043"/>
            </a:xfrm>
            <a:prstGeom prst="rect">
              <a:avLst/>
            </a:prstGeom>
            <a:noFill/>
          </p:spPr>
          <p:txBody>
            <a:bodyPr wrap="square" rtlCol="0">
              <a:spAutoFit/>
            </a:bodyPr>
            <a:lstStyle/>
            <a:p>
              <a:pPr>
                <a:lnSpc>
                  <a:spcPct val="150000"/>
                </a:lnSpc>
              </a:pPr>
              <a:r>
                <a:rPr lang="en-US" altLang="zh-CN" sz="1000" dirty="0">
                  <a:solidFill>
                    <a:schemeClr val="bg1">
                      <a:lumMod val="50000"/>
                    </a:schemeClr>
                  </a:solidFill>
                  <a:latin typeface="思源黑体" panose="020B0500000000090000" pitchFamily="34" charset="-122"/>
                  <a:ea typeface="思源黑体" panose="020B0500000000090000" pitchFamily="34" charset="-122"/>
                </a:rPr>
                <a:t>case analysis</a:t>
              </a:r>
              <a:endParaRPr lang="en-US" altLang="zh-CN" sz="1000" dirty="0">
                <a:solidFill>
                  <a:schemeClr val="bg1">
                    <a:lumMod val="50000"/>
                  </a:schemeClr>
                </a:solidFill>
                <a:latin typeface="思源黑体" panose="020B0500000000090000" pitchFamily="34" charset="-122"/>
                <a:ea typeface="思源黑体" panose="020B050000000009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500"/>
                                        <p:tgtEl>
                                          <p:spTgt spid="52"/>
                                        </p:tgtEl>
                                      </p:cBhvr>
                                    </p:animEffect>
                                  </p:childTnLst>
                                </p:cTn>
                              </p:par>
                              <p:par>
                                <p:cTn id="27" presetID="22" presetClass="entr" presetSubtype="8"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par>
                                <p:cTn id="30" presetID="22" presetClass="entr" presetSubtype="8"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accent1">
                  <a:alpha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3648433" y="481707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643997" y="2789044"/>
            <a:ext cx="6842248" cy="1198880"/>
          </a:xfrm>
          <a:prstGeom prst="rect">
            <a:avLst/>
          </a:prstGeom>
          <a:noFill/>
          <a:effectLst/>
        </p:spPr>
        <p:txBody>
          <a:bodyPr wrap="square" rtlCol="0">
            <a:spAutoFit/>
          </a:bodyPr>
          <a:lstStyle/>
          <a:p>
            <a:pPr algn="ctr"/>
            <a:r>
              <a:rPr lang="zh-CN" altLang="en-US" sz="7200" b="1" dirty="0">
                <a:solidFill>
                  <a:schemeClr val="bg1"/>
                </a:solidFill>
                <a:latin typeface="思源宋体 Heavy" panose="02020900000000000000" pitchFamily="18" charset="-122"/>
                <a:ea typeface="思源宋体 Heavy" panose="02020900000000000000" pitchFamily="18" charset="-122"/>
              </a:rPr>
              <a:t>数据</a:t>
            </a:r>
            <a:endParaRPr lang="zh-CN" altLang="en-US" sz="7200" b="1" dirty="0">
              <a:solidFill>
                <a:schemeClr val="bg1"/>
              </a:solidFill>
              <a:latin typeface="思源宋体 Heavy" panose="02020900000000000000" pitchFamily="18" charset="-122"/>
              <a:ea typeface="思源宋体 Heavy" panose="02020900000000000000" pitchFamily="18" charset="-122"/>
            </a:endParaRPr>
          </a:p>
        </p:txBody>
      </p:sp>
      <p:sp>
        <p:nvSpPr>
          <p:cNvPr id="12" name="文本框 11"/>
          <p:cNvSpPr txBox="1"/>
          <p:nvPr/>
        </p:nvSpPr>
        <p:spPr>
          <a:xfrm>
            <a:off x="3088828" y="2067417"/>
            <a:ext cx="1952587" cy="584775"/>
          </a:xfrm>
          <a:prstGeom prst="rect">
            <a:avLst/>
          </a:prstGeom>
          <a:noFill/>
        </p:spPr>
        <p:txBody>
          <a:bodyPr wrap="none" rtlCol="0">
            <a:spAutoFit/>
          </a:bodyPr>
          <a:lstStyle/>
          <a:p>
            <a:pPr algn="ctr"/>
            <a:r>
              <a:rPr lang="en-US" altLang="zh-CN" sz="3200" dirty="0">
                <a:solidFill>
                  <a:schemeClr val="accent2"/>
                </a:solidFill>
                <a:latin typeface="思源宋体 Heavy" panose="02020900000000000000" pitchFamily="18" charset="-122"/>
                <a:ea typeface="思源宋体 Heavy" panose="02020900000000000000" pitchFamily="18" charset="-122"/>
              </a:rPr>
              <a:t>PART-01</a:t>
            </a:r>
            <a:endParaRPr lang="zh-CN" altLang="en-US" sz="3200" dirty="0">
              <a:solidFill>
                <a:schemeClr val="accent2"/>
              </a:solidFill>
              <a:latin typeface="思源宋体 Heavy" panose="02020900000000000000" pitchFamily="18" charset="-122"/>
              <a:ea typeface="思源宋体 Heavy" panose="02020900000000000000" pitchFamily="18" charset="-122"/>
            </a:endParaRPr>
          </a:p>
        </p:txBody>
      </p:sp>
      <p:sp>
        <p:nvSpPr>
          <p:cNvPr id="13" name="文本框 12"/>
          <p:cNvSpPr txBox="1"/>
          <p:nvPr/>
        </p:nvSpPr>
        <p:spPr>
          <a:xfrm>
            <a:off x="1570853" y="3970583"/>
            <a:ext cx="4988537" cy="685701"/>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dirty="0">
                <a:solidFill>
                  <a:schemeClr val="bg1"/>
                </a:solidFill>
                <a:cs typeface="+mn-ea"/>
                <a:sym typeface="+mn-lt"/>
              </a:rPr>
              <a:t>data</a:t>
            </a:r>
            <a:endParaRPr lang="en-US" altLang="zh-CN" sz="1600" dirty="0">
              <a:solidFill>
                <a:schemeClr val="bg1"/>
              </a:solidFill>
              <a:cs typeface="+mn-ea"/>
              <a:sym typeface="+mn-lt"/>
            </a:endParaRPr>
          </a:p>
          <a:p>
            <a:r>
              <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rPr>
              <a:t> </a:t>
            </a:r>
            <a:endPar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818" y="1695450"/>
            <a:ext cx="3883544" cy="3879095"/>
          </a:xfrm>
          <a:prstGeom prst="rect">
            <a:avLst/>
          </a:prstGeom>
        </p:spPr>
      </p:pic>
      <p:sp>
        <p:nvSpPr>
          <p:cNvPr id="4"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bldLvl="0" animBg="1"/>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0961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0" y="1182683"/>
            <a:ext cx="12190861" cy="5174057"/>
            <a:chOff x="1139" y="820884"/>
            <a:chExt cx="12190861" cy="5174057"/>
          </a:xfrm>
        </p:grpSpPr>
        <p:sp>
          <p:nvSpPr>
            <p:cNvPr id="6" name="íṧľîḓê"/>
            <p:cNvSpPr/>
            <p:nvPr/>
          </p:nvSpPr>
          <p:spPr>
            <a:xfrm>
              <a:off x="11468100" y="2591601"/>
              <a:ext cx="723900" cy="2209689"/>
            </a:xfrm>
            <a:custGeom>
              <a:avLst/>
              <a:gdLst>
                <a:gd name="connsiteX0" fmla="*/ 723900 w 723900"/>
                <a:gd name="connsiteY0" fmla="*/ 0 h 2209689"/>
                <a:gd name="connsiteX1" fmla="*/ 723900 w 723900"/>
                <a:gd name="connsiteY1" fmla="*/ 2209689 h 2209689"/>
                <a:gd name="connsiteX2" fmla="*/ 630916 w 723900"/>
                <a:gd name="connsiteY2" fmla="*/ 2164895 h 2209689"/>
                <a:gd name="connsiteX3" fmla="*/ 0 w 723900"/>
                <a:gd name="connsiteY3" fmla="*/ 1104844 h 2209689"/>
                <a:gd name="connsiteX4" fmla="*/ 630916 w 723900"/>
                <a:gd name="connsiteY4" fmla="*/ 44793 h 2209689"/>
                <a:gd name="connsiteX5" fmla="*/ 723900 w 723900"/>
                <a:gd name="connsiteY5" fmla="*/ 0 h 220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00" h="2209689">
                  <a:moveTo>
                    <a:pt x="723900" y="0"/>
                  </a:moveTo>
                  <a:lnTo>
                    <a:pt x="723900" y="2209689"/>
                  </a:lnTo>
                  <a:lnTo>
                    <a:pt x="630916" y="2164895"/>
                  </a:lnTo>
                  <a:cubicBezTo>
                    <a:pt x="255114" y="1960748"/>
                    <a:pt x="0" y="1562589"/>
                    <a:pt x="0" y="1104844"/>
                  </a:cubicBezTo>
                  <a:cubicBezTo>
                    <a:pt x="0" y="647100"/>
                    <a:pt x="255114" y="248941"/>
                    <a:pt x="630916" y="44793"/>
                  </a:cubicBezTo>
                  <a:lnTo>
                    <a:pt x="72390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ṡlíďe"/>
            <p:cNvSpPr/>
            <p:nvPr/>
          </p:nvSpPr>
          <p:spPr bwMode="auto">
            <a:xfrm rot="10800000">
              <a:off x="11830050" y="3565512"/>
              <a:ext cx="162940" cy="261868"/>
            </a:xfrm>
            <a:custGeom>
              <a:avLst/>
              <a:gdLst>
                <a:gd name="T0" fmla="*/ 173 w 217"/>
                <a:gd name="T1" fmla="*/ 349 h 349"/>
                <a:gd name="T2" fmla="*/ 144 w 217"/>
                <a:gd name="T3" fmla="*/ 337 h 349"/>
                <a:gd name="T4" fmla="*/ 12 w 217"/>
                <a:gd name="T5" fmla="*/ 205 h 349"/>
                <a:gd name="T6" fmla="*/ 0 w 217"/>
                <a:gd name="T7" fmla="*/ 176 h 349"/>
                <a:gd name="T8" fmla="*/ 12 w 217"/>
                <a:gd name="T9" fmla="*/ 148 h 349"/>
                <a:gd name="T10" fmla="*/ 144 w 217"/>
                <a:gd name="T11" fmla="*/ 16 h 349"/>
                <a:gd name="T12" fmla="*/ 201 w 217"/>
                <a:gd name="T13" fmla="*/ 16 h 349"/>
                <a:gd name="T14" fmla="*/ 201 w 217"/>
                <a:gd name="T15" fmla="*/ 72 h 349"/>
                <a:gd name="T16" fmla="*/ 97 w 217"/>
                <a:gd name="T17" fmla="*/ 176 h 349"/>
                <a:gd name="T18" fmla="*/ 201 w 217"/>
                <a:gd name="T19" fmla="*/ 281 h 349"/>
                <a:gd name="T20" fmla="*/ 201 w 217"/>
                <a:gd name="T21" fmla="*/ 337 h 349"/>
                <a:gd name="T22" fmla="*/ 173 w 217"/>
                <a:gd name="T23"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349">
                  <a:moveTo>
                    <a:pt x="173" y="349"/>
                  </a:moveTo>
                  <a:cubicBezTo>
                    <a:pt x="162" y="349"/>
                    <a:pt x="152" y="345"/>
                    <a:pt x="144" y="337"/>
                  </a:cubicBezTo>
                  <a:cubicBezTo>
                    <a:pt x="12" y="205"/>
                    <a:pt x="12" y="205"/>
                    <a:pt x="12" y="205"/>
                  </a:cubicBezTo>
                  <a:cubicBezTo>
                    <a:pt x="4" y="197"/>
                    <a:pt x="0" y="187"/>
                    <a:pt x="0" y="176"/>
                  </a:cubicBezTo>
                  <a:cubicBezTo>
                    <a:pt x="0" y="166"/>
                    <a:pt x="4" y="156"/>
                    <a:pt x="12" y="148"/>
                  </a:cubicBezTo>
                  <a:cubicBezTo>
                    <a:pt x="144" y="16"/>
                    <a:pt x="144" y="16"/>
                    <a:pt x="144" y="16"/>
                  </a:cubicBezTo>
                  <a:cubicBezTo>
                    <a:pt x="160" y="0"/>
                    <a:pt x="185" y="0"/>
                    <a:pt x="201" y="16"/>
                  </a:cubicBezTo>
                  <a:cubicBezTo>
                    <a:pt x="217" y="31"/>
                    <a:pt x="217" y="57"/>
                    <a:pt x="201" y="72"/>
                  </a:cubicBezTo>
                  <a:cubicBezTo>
                    <a:pt x="97" y="176"/>
                    <a:pt x="97" y="176"/>
                    <a:pt x="97" y="176"/>
                  </a:cubicBezTo>
                  <a:cubicBezTo>
                    <a:pt x="201" y="281"/>
                    <a:pt x="201" y="281"/>
                    <a:pt x="201" y="281"/>
                  </a:cubicBezTo>
                  <a:cubicBezTo>
                    <a:pt x="217" y="296"/>
                    <a:pt x="217" y="322"/>
                    <a:pt x="201" y="337"/>
                  </a:cubicBezTo>
                  <a:cubicBezTo>
                    <a:pt x="193" y="345"/>
                    <a:pt x="183" y="349"/>
                    <a:pt x="173" y="349"/>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8" name="îŝḷîdè"/>
            <p:cNvSpPr/>
            <p:nvPr/>
          </p:nvSpPr>
          <p:spPr>
            <a:xfrm rot="10800000">
              <a:off x="1139" y="2591601"/>
              <a:ext cx="723900" cy="2209689"/>
            </a:xfrm>
            <a:custGeom>
              <a:avLst/>
              <a:gdLst>
                <a:gd name="connsiteX0" fmla="*/ 723900 w 723900"/>
                <a:gd name="connsiteY0" fmla="*/ 0 h 2209689"/>
                <a:gd name="connsiteX1" fmla="*/ 723900 w 723900"/>
                <a:gd name="connsiteY1" fmla="*/ 2209689 h 2209689"/>
                <a:gd name="connsiteX2" fmla="*/ 630916 w 723900"/>
                <a:gd name="connsiteY2" fmla="*/ 2164895 h 2209689"/>
                <a:gd name="connsiteX3" fmla="*/ 0 w 723900"/>
                <a:gd name="connsiteY3" fmla="*/ 1104844 h 2209689"/>
                <a:gd name="connsiteX4" fmla="*/ 630916 w 723900"/>
                <a:gd name="connsiteY4" fmla="*/ 44793 h 2209689"/>
                <a:gd name="connsiteX5" fmla="*/ 723900 w 723900"/>
                <a:gd name="connsiteY5" fmla="*/ 0 h 220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00" h="2209689">
                  <a:moveTo>
                    <a:pt x="723900" y="0"/>
                  </a:moveTo>
                  <a:lnTo>
                    <a:pt x="723900" y="2209689"/>
                  </a:lnTo>
                  <a:lnTo>
                    <a:pt x="630916" y="2164895"/>
                  </a:lnTo>
                  <a:cubicBezTo>
                    <a:pt x="255114" y="1960748"/>
                    <a:pt x="0" y="1562589"/>
                    <a:pt x="0" y="1104844"/>
                  </a:cubicBezTo>
                  <a:cubicBezTo>
                    <a:pt x="0" y="647100"/>
                    <a:pt x="255114" y="248941"/>
                    <a:pt x="630916" y="44793"/>
                  </a:cubicBezTo>
                  <a:lnTo>
                    <a:pt x="72390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îṧlîḍé"/>
            <p:cNvSpPr/>
            <p:nvPr/>
          </p:nvSpPr>
          <p:spPr bwMode="auto">
            <a:xfrm>
              <a:off x="179847" y="3565512"/>
              <a:ext cx="162940" cy="261868"/>
            </a:xfrm>
            <a:custGeom>
              <a:avLst/>
              <a:gdLst>
                <a:gd name="T0" fmla="*/ 173 w 217"/>
                <a:gd name="T1" fmla="*/ 349 h 349"/>
                <a:gd name="T2" fmla="*/ 144 w 217"/>
                <a:gd name="T3" fmla="*/ 337 h 349"/>
                <a:gd name="T4" fmla="*/ 12 w 217"/>
                <a:gd name="T5" fmla="*/ 205 h 349"/>
                <a:gd name="T6" fmla="*/ 0 w 217"/>
                <a:gd name="T7" fmla="*/ 176 h 349"/>
                <a:gd name="T8" fmla="*/ 12 w 217"/>
                <a:gd name="T9" fmla="*/ 148 h 349"/>
                <a:gd name="T10" fmla="*/ 144 w 217"/>
                <a:gd name="T11" fmla="*/ 16 h 349"/>
                <a:gd name="T12" fmla="*/ 201 w 217"/>
                <a:gd name="T13" fmla="*/ 16 h 349"/>
                <a:gd name="T14" fmla="*/ 201 w 217"/>
                <a:gd name="T15" fmla="*/ 72 h 349"/>
                <a:gd name="T16" fmla="*/ 97 w 217"/>
                <a:gd name="T17" fmla="*/ 176 h 349"/>
                <a:gd name="T18" fmla="*/ 201 w 217"/>
                <a:gd name="T19" fmla="*/ 281 h 349"/>
                <a:gd name="T20" fmla="*/ 201 w 217"/>
                <a:gd name="T21" fmla="*/ 337 h 349"/>
                <a:gd name="T22" fmla="*/ 173 w 217"/>
                <a:gd name="T23"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349">
                  <a:moveTo>
                    <a:pt x="173" y="349"/>
                  </a:moveTo>
                  <a:cubicBezTo>
                    <a:pt x="162" y="349"/>
                    <a:pt x="152" y="345"/>
                    <a:pt x="144" y="337"/>
                  </a:cubicBezTo>
                  <a:cubicBezTo>
                    <a:pt x="12" y="205"/>
                    <a:pt x="12" y="205"/>
                    <a:pt x="12" y="205"/>
                  </a:cubicBezTo>
                  <a:cubicBezTo>
                    <a:pt x="4" y="197"/>
                    <a:pt x="0" y="187"/>
                    <a:pt x="0" y="176"/>
                  </a:cubicBezTo>
                  <a:cubicBezTo>
                    <a:pt x="0" y="166"/>
                    <a:pt x="4" y="156"/>
                    <a:pt x="12" y="148"/>
                  </a:cubicBezTo>
                  <a:cubicBezTo>
                    <a:pt x="144" y="16"/>
                    <a:pt x="144" y="16"/>
                    <a:pt x="144" y="16"/>
                  </a:cubicBezTo>
                  <a:cubicBezTo>
                    <a:pt x="160" y="0"/>
                    <a:pt x="185" y="0"/>
                    <a:pt x="201" y="16"/>
                  </a:cubicBezTo>
                  <a:cubicBezTo>
                    <a:pt x="217" y="31"/>
                    <a:pt x="217" y="57"/>
                    <a:pt x="201" y="72"/>
                  </a:cubicBezTo>
                  <a:cubicBezTo>
                    <a:pt x="97" y="176"/>
                    <a:pt x="97" y="176"/>
                    <a:pt x="97" y="176"/>
                  </a:cubicBezTo>
                  <a:cubicBezTo>
                    <a:pt x="201" y="281"/>
                    <a:pt x="201" y="281"/>
                    <a:pt x="201" y="281"/>
                  </a:cubicBezTo>
                  <a:cubicBezTo>
                    <a:pt x="217" y="296"/>
                    <a:pt x="217" y="322"/>
                    <a:pt x="201" y="337"/>
                  </a:cubicBezTo>
                  <a:cubicBezTo>
                    <a:pt x="193" y="345"/>
                    <a:pt x="183" y="349"/>
                    <a:pt x="173" y="349"/>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nvGrpSpPr>
            <p:cNvPr id="10" name="íşlíde"/>
            <p:cNvGrpSpPr/>
            <p:nvPr/>
          </p:nvGrpSpPr>
          <p:grpSpPr>
            <a:xfrm>
              <a:off x="1257800" y="820884"/>
              <a:ext cx="4007221" cy="1987164"/>
              <a:chOff x="1067243" y="820884"/>
              <a:chExt cx="4007221" cy="1987164"/>
            </a:xfrm>
          </p:grpSpPr>
          <p:grpSp>
            <p:nvGrpSpPr>
              <p:cNvPr id="25" name="îṣļidê"/>
              <p:cNvGrpSpPr/>
              <p:nvPr/>
            </p:nvGrpSpPr>
            <p:grpSpPr>
              <a:xfrm>
                <a:off x="1978244" y="820884"/>
                <a:ext cx="3096220" cy="1987164"/>
                <a:chOff x="1943505" y="820884"/>
                <a:chExt cx="3415912" cy="1987164"/>
              </a:xfrm>
            </p:grpSpPr>
            <p:sp>
              <p:nvSpPr>
                <p:cNvPr id="28" name="ïṧ1îdè"/>
                <p:cNvSpPr/>
                <p:nvPr/>
              </p:nvSpPr>
              <p:spPr>
                <a:xfrm>
                  <a:off x="1943505" y="820884"/>
                  <a:ext cx="3415912" cy="1987164"/>
                </a:xfrm>
                <a:prstGeom prst="roundRect">
                  <a:avLst>
                    <a:gd name="adj" fmla="val 518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9" name="i$ḷïḑè"/>
                <p:cNvSpPr txBox="1"/>
                <p:nvPr/>
              </p:nvSpPr>
              <p:spPr bwMode="auto">
                <a:xfrm>
                  <a:off x="2040189" y="973216"/>
                  <a:ext cx="2998711" cy="464025"/>
                </a:xfrm>
                <a:prstGeom prst="rect">
                  <a:avLst/>
                </a:prstGeom>
                <a:noFill/>
              </p:spPr>
              <p:txBody>
                <a:bodyPr wrap="square" lIns="91440" tIns="45720" rIns="91440" bIns="45720" anchor="ctr">
                  <a:noAutofit/>
                </a:bodyPr>
                <a:lstStyle/>
                <a:p>
                  <a:pPr algn="ctr" latinLnBrk="0"/>
                  <a:r>
                    <a:rPr lang="zh-CN" altLang="en-US" sz="2800" b="1" dirty="0">
                      <a:solidFill>
                        <a:schemeClr val="tx1">
                          <a:lumMod val="75000"/>
                          <a:lumOff val="25000"/>
                        </a:schemeClr>
                      </a:solidFill>
                      <a:effectLst/>
                      <a:latin typeface="华文隶书" panose="02010800040101010101" pitchFamily="2" charset="-122"/>
                      <a:ea typeface="华文隶书" panose="02010800040101010101" pitchFamily="2" charset="-122"/>
                    </a:rPr>
                    <a:t>描述</a:t>
                  </a:r>
                  <a:endParaRPr lang="zh-CN" altLang="en-US" sz="2800" b="1" dirty="0">
                    <a:solidFill>
                      <a:schemeClr val="tx1">
                        <a:lumMod val="75000"/>
                        <a:lumOff val="25000"/>
                      </a:schemeClr>
                    </a:solidFill>
                    <a:effectLst/>
                    <a:latin typeface="华文隶书" panose="02010800040101010101" pitchFamily="2" charset="-122"/>
                    <a:ea typeface="华文隶书" panose="02010800040101010101" pitchFamily="2" charset="-122"/>
                  </a:endParaRPr>
                </a:p>
              </p:txBody>
            </p:sp>
            <p:sp>
              <p:nvSpPr>
                <p:cNvPr id="30" name="íṩľïďé"/>
                <p:cNvSpPr txBox="1"/>
                <p:nvPr/>
              </p:nvSpPr>
              <p:spPr bwMode="auto">
                <a:xfrm>
                  <a:off x="2068860" y="1550940"/>
                  <a:ext cx="2998710" cy="556179"/>
                </a:xfrm>
                <a:prstGeom prst="rect">
                  <a:avLst/>
                </a:prstGeom>
                <a:noFill/>
              </p:spPr>
              <p:txBody>
                <a:bodyPr wrap="square" lIns="91440" tIns="45720" rIns="91440" bIns="45720">
                  <a:noAutofit/>
                </a:bodyPr>
                <a:lstStyle/>
                <a:p>
                  <a:pPr algn="ctr">
                    <a:lnSpc>
                      <a:spcPct val="150000"/>
                    </a:lnSpc>
                  </a:pPr>
                  <a:r>
                    <a:rPr lang="zh-CN" altLang="en-US" sz="1600" dirty="0">
                      <a:latin typeface="华文楷体" panose="02010600040101010101" pitchFamily="2" charset="-122"/>
                      <a:ea typeface="华文楷体" panose="02010600040101010101" pitchFamily="2" charset="-122"/>
                      <a:cs typeface="+mn-ea"/>
                      <a:sym typeface="+mn-lt"/>
                    </a:rPr>
                    <a:t>网络舆论对观众观影行为影响的分析</a:t>
                  </a:r>
                  <a:endParaRPr lang="en-US" altLang="zh-CN" sz="1600" dirty="0">
                    <a:latin typeface="华文楷体" panose="02010600040101010101" pitchFamily="2" charset="-122"/>
                    <a:ea typeface="华文楷体" panose="02010600040101010101" pitchFamily="2" charset="-122"/>
                    <a:cs typeface="+mn-ea"/>
                    <a:sym typeface="+mn-lt"/>
                  </a:endParaRPr>
                </a:p>
              </p:txBody>
            </p:sp>
          </p:grpSp>
          <p:sp>
            <p:nvSpPr>
              <p:cNvPr id="26" name="íṣļidè"/>
              <p:cNvSpPr/>
              <p:nvPr/>
            </p:nvSpPr>
            <p:spPr bwMode="auto">
              <a:xfrm>
                <a:off x="1067243" y="1436004"/>
                <a:ext cx="569460" cy="632763"/>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2"/>
              </a:solidFill>
              <a:ln>
                <a:noFill/>
              </a:ln>
            </p:spPr>
            <p:txBody>
              <a:bodyPr/>
              <a:lstStyle/>
              <a:p>
                <a:endParaRPr lang="zh-CN" altLang="en-US" dirty="0"/>
              </a:p>
            </p:txBody>
          </p:sp>
        </p:grpSp>
        <p:grpSp>
          <p:nvGrpSpPr>
            <p:cNvPr id="11" name="ïṡľíḋé"/>
            <p:cNvGrpSpPr/>
            <p:nvPr/>
          </p:nvGrpSpPr>
          <p:grpSpPr>
            <a:xfrm>
              <a:off x="1213905" y="3320613"/>
              <a:ext cx="4711774" cy="2674328"/>
              <a:chOff x="-2567424" y="3320613"/>
              <a:chExt cx="4711774" cy="2674328"/>
            </a:xfrm>
          </p:grpSpPr>
          <p:grpSp>
            <p:nvGrpSpPr>
              <p:cNvPr id="19" name="ísḻíḍê"/>
              <p:cNvGrpSpPr/>
              <p:nvPr/>
            </p:nvGrpSpPr>
            <p:grpSpPr>
              <a:xfrm>
                <a:off x="-1707768" y="3320613"/>
                <a:ext cx="3852118" cy="2674328"/>
                <a:chOff x="-2123096" y="3320613"/>
                <a:chExt cx="4249860" cy="2674328"/>
              </a:xfrm>
            </p:grpSpPr>
            <p:sp>
              <p:nvSpPr>
                <p:cNvPr id="22" name="îŝlïḓê"/>
                <p:cNvSpPr/>
                <p:nvPr/>
              </p:nvSpPr>
              <p:spPr>
                <a:xfrm>
                  <a:off x="-2123096" y="3320613"/>
                  <a:ext cx="4249860" cy="2674328"/>
                </a:xfrm>
                <a:prstGeom prst="roundRect">
                  <a:avLst>
                    <a:gd name="adj" fmla="val 518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3" name="îṡliḋé"/>
                <p:cNvSpPr txBox="1"/>
                <p:nvPr/>
              </p:nvSpPr>
              <p:spPr bwMode="auto">
                <a:xfrm>
                  <a:off x="-1676047" y="3363355"/>
                  <a:ext cx="2998711" cy="464025"/>
                </a:xfrm>
                <a:prstGeom prst="rect">
                  <a:avLst/>
                </a:prstGeom>
                <a:noFill/>
              </p:spPr>
              <p:txBody>
                <a:bodyPr wrap="square" lIns="91440" tIns="45720" rIns="91440" bIns="45720" anchor="ctr">
                  <a:noAutofit/>
                </a:bodyPr>
                <a:lstStyle/>
                <a:p>
                  <a:pPr algn="ctr" latinLnBrk="0"/>
                  <a:r>
                    <a:rPr lang="zh-CN" altLang="en-US" sz="2800" b="1" dirty="0">
                      <a:solidFill>
                        <a:schemeClr val="tx1">
                          <a:lumMod val="75000"/>
                          <a:lumOff val="25000"/>
                        </a:schemeClr>
                      </a:solidFill>
                      <a:latin typeface="华文隶书" panose="02010800040101010101" pitchFamily="2" charset="-122"/>
                      <a:ea typeface="华文隶书" panose="02010800040101010101" pitchFamily="2" charset="-122"/>
                    </a:rPr>
                    <a:t>构成</a:t>
                  </a:r>
                  <a:endParaRPr lang="zh-CN" altLang="en-US" sz="2800" b="1" dirty="0">
                    <a:solidFill>
                      <a:schemeClr val="tx1">
                        <a:lumMod val="75000"/>
                        <a:lumOff val="25000"/>
                      </a:schemeClr>
                    </a:solidFill>
                    <a:effectLst/>
                    <a:latin typeface="华文隶书" panose="02010800040101010101" pitchFamily="2" charset="-122"/>
                    <a:ea typeface="华文隶书" panose="02010800040101010101" pitchFamily="2" charset="-122"/>
                  </a:endParaRPr>
                </a:p>
              </p:txBody>
            </p:sp>
            <p:sp>
              <p:nvSpPr>
                <p:cNvPr id="24" name="iŝ1iḍé"/>
                <p:cNvSpPr txBox="1"/>
                <p:nvPr/>
              </p:nvSpPr>
              <p:spPr bwMode="auto">
                <a:xfrm>
                  <a:off x="-1492429" y="3902287"/>
                  <a:ext cx="2998710" cy="556179"/>
                </a:xfrm>
                <a:prstGeom prst="rect">
                  <a:avLst/>
                </a:prstGeom>
                <a:noFill/>
              </p:spPr>
              <p:txBody>
                <a:bodyPr wrap="square" lIns="91440" tIns="45720" rIns="91440" bIns="45720">
                  <a:normAutofit fontScale="25000" lnSpcReduction="20000"/>
                </a:bodyPr>
                <a:lstStyle/>
                <a:p>
                  <a:pPr algn="ctr">
                    <a:lnSpc>
                      <a:spcPct val="150000"/>
                    </a:lnSpc>
                  </a:pPr>
                  <a:r>
                    <a:rPr lang="zh-CN" altLang="en-US" sz="5600" dirty="0">
                      <a:latin typeface="华文楷体" panose="02010600040101010101" pitchFamily="2" charset="-122"/>
                      <a:ea typeface="华文楷体" panose="02010600040101010101" pitchFamily="2" charset="-122"/>
                      <a:cs typeface="+mn-ea"/>
                      <a:sym typeface="+mn-lt"/>
                    </a:rPr>
                    <a:t>票房数据：</a:t>
                  </a:r>
                  <a:r>
                    <a:rPr lang="zh-CN" altLang="en-US" sz="5600" dirty="0">
                      <a:latin typeface="华文楷体" panose="02010600040101010101" pitchFamily="2" charset="-122"/>
                      <a:ea typeface="华文楷体" panose="02010600040101010101" pitchFamily="2" charset="-122"/>
                    </a:rPr>
                    <a:t>收集了</a:t>
                  </a:r>
                  <a:r>
                    <a:rPr lang="en-US" altLang="zh-CN" sz="5600" dirty="0">
                      <a:latin typeface="华文楷体" panose="02010600040101010101" pitchFamily="2" charset="-122"/>
                      <a:ea typeface="华文楷体" panose="02010600040101010101" pitchFamily="2" charset="-122"/>
                    </a:rPr>
                    <a:t>《</a:t>
                  </a:r>
                  <a:r>
                    <a:rPr lang="zh-CN" altLang="en-US" sz="5600" dirty="0">
                      <a:latin typeface="华文楷体" panose="02010600040101010101" pitchFamily="2" charset="-122"/>
                      <a:ea typeface="华文楷体" panose="02010600040101010101" pitchFamily="2" charset="-122"/>
                    </a:rPr>
                    <a:t>好东西</a:t>
                  </a:r>
                  <a:r>
                    <a:rPr lang="en-US" altLang="zh-CN" sz="5600" dirty="0">
                      <a:latin typeface="华文楷体" panose="02010600040101010101" pitchFamily="2" charset="-122"/>
                      <a:ea typeface="华文楷体" panose="02010600040101010101" pitchFamily="2" charset="-122"/>
                    </a:rPr>
                    <a:t>》《</a:t>
                  </a:r>
                  <a:r>
                    <a:rPr lang="zh-CN" altLang="en-US" sz="5600" dirty="0">
                      <a:latin typeface="华文楷体" panose="02010600040101010101" pitchFamily="2" charset="-122"/>
                      <a:ea typeface="华文楷体" panose="02010600040101010101" pitchFamily="2" charset="-122"/>
                    </a:rPr>
                    <a:t>孤星计划</a:t>
                  </a:r>
                  <a:r>
                    <a:rPr lang="en-US" altLang="zh-CN" sz="5600" dirty="0">
                      <a:latin typeface="华文楷体" panose="02010600040101010101" pitchFamily="2" charset="-122"/>
                      <a:ea typeface="华文楷体" panose="02010600040101010101" pitchFamily="2" charset="-122"/>
                    </a:rPr>
                    <a:t>》</a:t>
                  </a:r>
                  <a:r>
                    <a:rPr lang="zh-CN" altLang="en-US" sz="5600" dirty="0">
                      <a:latin typeface="华文楷体" panose="02010600040101010101" pitchFamily="2" charset="-122"/>
                      <a:ea typeface="华文楷体" panose="02010600040101010101" pitchFamily="2" charset="-122"/>
                    </a:rPr>
                    <a:t>和</a:t>
                  </a:r>
                  <a:r>
                    <a:rPr lang="en-US" altLang="zh-CN" sz="5600" dirty="0">
                      <a:latin typeface="华文楷体" panose="02010600040101010101" pitchFamily="2" charset="-122"/>
                      <a:ea typeface="华文楷体" panose="02010600040101010101" pitchFamily="2" charset="-122"/>
                    </a:rPr>
                    <a:t>《</a:t>
                  </a:r>
                  <a:r>
                    <a:rPr lang="zh-CN" altLang="en-US" sz="5600" dirty="0">
                      <a:latin typeface="华文楷体" panose="02010600040101010101" pitchFamily="2" charset="-122"/>
                      <a:ea typeface="华文楷体" panose="02010600040101010101" pitchFamily="2" charset="-122"/>
                    </a:rPr>
                    <a:t>雄狮少年</a:t>
                  </a:r>
                  <a:r>
                    <a:rPr lang="en-US" altLang="zh-CN" sz="5600" dirty="0">
                      <a:latin typeface="华文楷体" panose="02010600040101010101" pitchFamily="2" charset="-122"/>
                      <a:ea typeface="华文楷体" panose="02010600040101010101" pitchFamily="2" charset="-122"/>
                    </a:rPr>
                    <a:t>2》</a:t>
                  </a:r>
                  <a:r>
                    <a:rPr lang="zh-CN" altLang="en-US" sz="5600" dirty="0">
                      <a:latin typeface="华文楷体" panose="02010600040101010101" pitchFamily="2" charset="-122"/>
                      <a:ea typeface="华文楷体" panose="02010600040101010101" pitchFamily="2" charset="-122"/>
                    </a:rPr>
                    <a:t>在上映后一段时间内每日票房情况。</a:t>
                  </a:r>
                  <a:endParaRPr lang="en-US" altLang="zh-CN" sz="5600" dirty="0">
                    <a:latin typeface="华文楷体" panose="02010600040101010101" pitchFamily="2" charset="-122"/>
                    <a:ea typeface="华文楷体" panose="02010600040101010101" pitchFamily="2" charset="-122"/>
                    <a:cs typeface="+mn-ea"/>
                    <a:sym typeface="+mn-lt"/>
                  </a:endParaRPr>
                </a:p>
              </p:txBody>
            </p:sp>
          </p:grpSp>
          <p:sp>
            <p:nvSpPr>
              <p:cNvPr id="20" name="ïŝḻîdê"/>
              <p:cNvSpPr/>
              <p:nvPr/>
            </p:nvSpPr>
            <p:spPr bwMode="auto">
              <a:xfrm>
                <a:off x="-2567424" y="3886763"/>
                <a:ext cx="575710" cy="609685"/>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1"/>
              </a:solidFill>
              <a:ln>
                <a:noFill/>
              </a:ln>
            </p:spPr>
            <p:txBody>
              <a:bodyPr/>
              <a:lstStyle/>
              <a:p>
                <a:endParaRPr lang="zh-CN" altLang="en-US"/>
              </a:p>
            </p:txBody>
          </p:sp>
        </p:grpSp>
        <p:grpSp>
          <p:nvGrpSpPr>
            <p:cNvPr id="12" name="iślîdè"/>
            <p:cNvGrpSpPr/>
            <p:nvPr/>
          </p:nvGrpSpPr>
          <p:grpSpPr>
            <a:xfrm>
              <a:off x="6089367" y="820884"/>
              <a:ext cx="4261212" cy="1987165"/>
              <a:chOff x="-1282733" y="820884"/>
              <a:chExt cx="4261212" cy="1987165"/>
            </a:xfrm>
          </p:grpSpPr>
          <p:grpSp>
            <p:nvGrpSpPr>
              <p:cNvPr id="13" name="íŝḻîḋè"/>
              <p:cNvGrpSpPr/>
              <p:nvPr/>
            </p:nvGrpSpPr>
            <p:grpSpPr>
              <a:xfrm>
                <a:off x="-291341" y="820884"/>
                <a:ext cx="3269820" cy="1987165"/>
                <a:chOff x="-560419" y="820884"/>
                <a:chExt cx="3607438" cy="1987165"/>
              </a:xfrm>
            </p:grpSpPr>
            <p:sp>
              <p:nvSpPr>
                <p:cNvPr id="16" name="ï$1îḋê"/>
                <p:cNvSpPr/>
                <p:nvPr/>
              </p:nvSpPr>
              <p:spPr>
                <a:xfrm>
                  <a:off x="-560419" y="820884"/>
                  <a:ext cx="3607438" cy="1987165"/>
                </a:xfrm>
                <a:prstGeom prst="roundRect">
                  <a:avLst>
                    <a:gd name="adj" fmla="val 518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7" name="iṥḷíḍé"/>
                <p:cNvSpPr txBox="1"/>
                <p:nvPr/>
              </p:nvSpPr>
              <p:spPr bwMode="auto">
                <a:xfrm>
                  <a:off x="-419393" y="901839"/>
                  <a:ext cx="2998711" cy="464025"/>
                </a:xfrm>
                <a:prstGeom prst="rect">
                  <a:avLst/>
                </a:prstGeom>
                <a:noFill/>
              </p:spPr>
              <p:txBody>
                <a:bodyPr wrap="square" lIns="91440" tIns="45720" rIns="91440" bIns="45720" anchor="ctr">
                  <a:noAutofit/>
                </a:bodyPr>
                <a:lstStyle/>
                <a:p>
                  <a:pPr algn="ctr" latinLnBrk="0"/>
                  <a:r>
                    <a:rPr lang="zh-CN" altLang="en-US" sz="2800" b="1" dirty="0">
                      <a:solidFill>
                        <a:schemeClr val="tx1">
                          <a:lumMod val="75000"/>
                          <a:lumOff val="25000"/>
                        </a:schemeClr>
                      </a:solidFill>
                      <a:latin typeface="华文隶书" panose="02010800040101010101" pitchFamily="2" charset="-122"/>
                      <a:ea typeface="华文隶书" panose="02010800040101010101" pitchFamily="2" charset="-122"/>
                    </a:rPr>
                    <a:t>来源</a:t>
                  </a:r>
                  <a:endParaRPr lang="zh-CN" altLang="en-US" sz="2800" b="1" dirty="0">
                    <a:solidFill>
                      <a:schemeClr val="tx1">
                        <a:lumMod val="75000"/>
                        <a:lumOff val="25000"/>
                      </a:schemeClr>
                    </a:solidFill>
                    <a:effectLst/>
                    <a:latin typeface="华文隶书" panose="02010800040101010101" pitchFamily="2" charset="-122"/>
                    <a:ea typeface="华文隶书" panose="02010800040101010101" pitchFamily="2" charset="-122"/>
                  </a:endParaRPr>
                </a:p>
              </p:txBody>
            </p:sp>
            <p:sp>
              <p:nvSpPr>
                <p:cNvPr id="18" name="íṩľïďè"/>
                <p:cNvSpPr txBox="1"/>
                <p:nvPr/>
              </p:nvSpPr>
              <p:spPr bwMode="auto">
                <a:xfrm>
                  <a:off x="-278368" y="1275891"/>
                  <a:ext cx="2998711" cy="556179"/>
                </a:xfrm>
                <a:prstGeom prst="rect">
                  <a:avLst/>
                </a:prstGeom>
                <a:noFill/>
              </p:spPr>
              <p:txBody>
                <a:bodyPr wrap="square" lIns="91440" tIns="45720" rIns="91440" bIns="45720">
                  <a:noAutofit/>
                </a:bodyPr>
                <a:lstStyle/>
                <a:p>
                  <a:pPr algn="ctr">
                    <a:lnSpc>
                      <a:spcPct val="150000"/>
                    </a:lnSpc>
                  </a:pPr>
                  <a:r>
                    <a:rPr lang="zh-CN" altLang="en-US" sz="1400" dirty="0">
                      <a:latin typeface="华文楷体" panose="02010600040101010101" pitchFamily="2" charset="-122"/>
                      <a:ea typeface="华文楷体" panose="02010600040101010101" pitchFamily="2" charset="-122"/>
                    </a:rPr>
                    <a:t>票房数据来源于电影票务平台（如猫眼、淘票票等），评论数据来源于影评网站和社交媒体平台（如豆瓣、微博、猫眼等）</a:t>
                  </a:r>
                  <a:endParaRPr lang="en-US" altLang="zh-CN" sz="1400" dirty="0">
                    <a:solidFill>
                      <a:schemeClr val="tx1">
                        <a:lumMod val="50000"/>
                        <a:lumOff val="50000"/>
                      </a:schemeClr>
                    </a:solidFill>
                    <a:latin typeface="华文楷体" panose="02010600040101010101" pitchFamily="2" charset="-122"/>
                    <a:ea typeface="华文楷体" panose="02010600040101010101" pitchFamily="2" charset="-122"/>
                    <a:cs typeface="+mn-ea"/>
                    <a:sym typeface="+mn-lt"/>
                  </a:endParaRPr>
                </a:p>
              </p:txBody>
            </p:sp>
          </p:grpSp>
          <p:sp>
            <p:nvSpPr>
              <p:cNvPr id="14" name="íṡḷîďè"/>
              <p:cNvSpPr/>
              <p:nvPr/>
            </p:nvSpPr>
            <p:spPr bwMode="auto">
              <a:xfrm>
                <a:off x="-1282733" y="1447544"/>
                <a:ext cx="575710" cy="609685"/>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2"/>
              </a:solidFill>
              <a:ln>
                <a:noFill/>
              </a:ln>
            </p:spPr>
            <p:txBody>
              <a:bodyPr/>
              <a:lstStyle/>
              <a:p>
                <a:endParaRPr lang="zh-CN" altLang="en-US"/>
              </a:p>
            </p:txBody>
          </p:sp>
        </p:grpSp>
      </p:grpSp>
      <p:grpSp>
        <p:nvGrpSpPr>
          <p:cNvPr id="32" name="组合 31"/>
          <p:cNvGrpSpPr/>
          <p:nvPr/>
        </p:nvGrpSpPr>
        <p:grpSpPr>
          <a:xfrm>
            <a:off x="199289" y="258436"/>
            <a:ext cx="4355770" cy="655320"/>
            <a:chOff x="363500" y="173190"/>
            <a:chExt cx="4355770" cy="655320"/>
          </a:xfrm>
        </p:grpSpPr>
        <p:sp>
          <p:nvSpPr>
            <p:cNvPr id="33"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 数据</a:t>
              </a:r>
              <a:endPar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34" name="TextBox 55"/>
            <p:cNvSpPr txBox="1"/>
            <p:nvPr/>
          </p:nvSpPr>
          <p:spPr>
            <a:xfrm>
              <a:off x="1053110" y="605382"/>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           data</a:t>
              </a:r>
              <a:endParaRPr lang="zh-CN" altLang="en-US" sz="1000" dirty="0">
                <a:solidFill>
                  <a:schemeClr val="tx1">
                    <a:lumMod val="50000"/>
                    <a:lumOff val="50000"/>
                  </a:schemeClr>
                </a:solidFill>
                <a:cs typeface="+mn-ea"/>
                <a:sym typeface="+mn-lt"/>
              </a:endParaRPr>
            </a:p>
          </p:txBody>
        </p:sp>
        <p:sp>
          <p:nvSpPr>
            <p:cNvPr id="35" name="椭圆 34"/>
            <p:cNvSpPr/>
            <p:nvPr/>
          </p:nvSpPr>
          <p:spPr>
            <a:xfrm>
              <a:off x="363500" y="173190"/>
              <a:ext cx="627100" cy="627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01</a:t>
              </a:r>
              <a:endParaRPr lang="zh-CN" altLang="en-US" sz="1600" dirty="0">
                <a:latin typeface="思源黑体 CN Medium" panose="020B0600000000000000" pitchFamily="34" charset="-122"/>
                <a:ea typeface="思源黑体 CN Medium" panose="020B0600000000000000" pitchFamily="34" charset="-122"/>
              </a:endParaRPr>
            </a:p>
          </p:txBody>
        </p:sp>
      </p:gr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1317" y="6356740"/>
            <a:ext cx="2383887" cy="342271"/>
          </a:xfrm>
          <a:prstGeom prst="rect">
            <a:avLst/>
          </a:prstGeom>
        </p:spPr>
      </p:pic>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5135" t="36629" r="14445" b="35907"/>
          <a:stretch>
            <a:fillRect/>
          </a:stretch>
        </p:blipFill>
        <p:spPr>
          <a:xfrm>
            <a:off x="10307222" y="216970"/>
            <a:ext cx="1592729" cy="621177"/>
          </a:xfrm>
          <a:prstGeom prst="rect">
            <a:avLst/>
          </a:prstGeom>
        </p:spPr>
      </p:pic>
      <p:sp>
        <p:nvSpPr>
          <p:cNvPr id="37" name="îŝlïḓê"/>
          <p:cNvSpPr/>
          <p:nvPr/>
        </p:nvSpPr>
        <p:spPr>
          <a:xfrm>
            <a:off x="6842860" y="4002770"/>
            <a:ext cx="3506579" cy="2307611"/>
          </a:xfrm>
          <a:prstGeom prst="roundRect">
            <a:avLst>
              <a:gd name="adj" fmla="val 518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38" name="iŝ1iḍé"/>
          <p:cNvSpPr txBox="1"/>
          <p:nvPr/>
        </p:nvSpPr>
        <p:spPr bwMode="auto">
          <a:xfrm>
            <a:off x="7042061" y="4189179"/>
            <a:ext cx="2718062" cy="556179"/>
          </a:xfrm>
          <a:prstGeom prst="rect">
            <a:avLst/>
          </a:prstGeom>
          <a:noFill/>
        </p:spPr>
        <p:txBody>
          <a:bodyPr wrap="square" lIns="91440" tIns="45720" rIns="91440" bIns="45720">
            <a:noAutofit/>
          </a:bodyPr>
          <a:lstStyle/>
          <a:p>
            <a:pPr algn="ctr">
              <a:lnSpc>
                <a:spcPct val="150000"/>
              </a:lnSpc>
            </a:pPr>
            <a:r>
              <a:rPr lang="zh-CN" altLang="en-US" sz="1400" dirty="0">
                <a:latin typeface="华文楷体" panose="02010600040101010101" pitchFamily="2" charset="-122"/>
                <a:ea typeface="华文楷体" panose="02010600040101010101" pitchFamily="2" charset="-122"/>
                <a:cs typeface="+mn-ea"/>
                <a:sym typeface="+mn-lt"/>
              </a:rPr>
              <a:t>观众评论：</a:t>
            </a:r>
            <a:r>
              <a:rPr lang="zh-CN" altLang="en-US" sz="1400" dirty="0">
                <a:latin typeface="华文楷体" panose="02010600040101010101" pitchFamily="2" charset="-122"/>
                <a:ea typeface="华文楷体" panose="02010600040101010101" pitchFamily="2" charset="-122"/>
              </a:rPr>
              <a:t>针对每部电影的观众评论进行了情感分析，区分了不同省份和日期的评论内容，分析网络舆论对观众观影决策的潜在影响。</a:t>
            </a:r>
            <a:endParaRPr lang="en-US" altLang="zh-CN" sz="1400" dirty="0">
              <a:latin typeface="华文楷体" panose="02010600040101010101" pitchFamily="2" charset="-122"/>
              <a:ea typeface="华文楷体" panose="02010600040101010101" pitchFamily="2" charset="-122"/>
              <a:cs typeface="+mn-ea"/>
              <a:sym typeface="+mn-lt"/>
            </a:endParaRPr>
          </a:p>
        </p:txBody>
      </p:sp>
      <p:sp>
        <p:nvSpPr>
          <p:cNvPr id="2" name="矩形 1"/>
          <p:cNvSpPr/>
          <p:nvPr/>
        </p:nvSpPr>
        <p:spPr>
          <a:xfrm>
            <a:off x="3958590" y="64770"/>
            <a:ext cx="3945890" cy="1014730"/>
          </a:xfrm>
          <a:prstGeom prst="rect">
            <a:avLst/>
          </a:prstGeom>
          <a:noFill/>
          <a:ln>
            <a:noFill/>
          </a:ln>
        </p:spPr>
        <p:txBody>
          <a:bodyPr wrap="none" rtlCol="0" anchor="t">
            <a:spAutoFit/>
            <a:scene3d>
              <a:camera prst="orthographicFront"/>
              <a:lightRig rig="threePt" dir="t"/>
            </a:scene3d>
          </a:bodyPr>
          <a:p>
            <a:pPr algn="ctr"/>
            <a:r>
              <a:rPr lang="zh-CN" altLang="en-US" sz="6000" b="1">
                <a:ln/>
                <a:solidFill>
                  <a:schemeClr val="accent1"/>
                </a:solidFill>
                <a:effectLst>
                  <a:outerShdw blurRad="38100" dist="25400" dir="5400000" algn="ctr" rotWithShape="0">
                    <a:srgbClr val="6E747A">
                      <a:alpha val="43000"/>
                    </a:srgbClr>
                  </a:outerShdw>
                </a:effectLst>
              </a:rPr>
              <a:t>新、多、广</a:t>
            </a:r>
            <a:endParaRPr lang="zh-CN" altLang="en-US" sz="6000" b="1">
              <a:ln/>
              <a:solidFill>
                <a:schemeClr val="accent1"/>
              </a:solidFill>
              <a:effectLst>
                <a:outerShdw blurRad="38100" dist="25400" dir="5400000" algn="ctr" rotWithShape="0">
                  <a:srgbClr val="6E747A">
                    <a:alpha val="43000"/>
                  </a:srgbClr>
                </a:outerShdw>
              </a:effectLs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accent1">
                  <a:alpha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3648433" y="481707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643997" y="2789044"/>
            <a:ext cx="6842248" cy="1200329"/>
          </a:xfrm>
          <a:prstGeom prst="rect">
            <a:avLst/>
          </a:prstGeom>
          <a:noFill/>
          <a:effectLst/>
        </p:spPr>
        <p:txBody>
          <a:bodyPr wrap="square" rtlCol="0">
            <a:spAutoFit/>
          </a:bodyPr>
          <a:lstStyle/>
          <a:p>
            <a:pPr algn="ctr"/>
            <a:r>
              <a:rPr lang="zh-CN" altLang="en-US" sz="7200" b="1" dirty="0">
                <a:solidFill>
                  <a:schemeClr val="bg1"/>
                </a:solidFill>
                <a:latin typeface="思源宋体 Heavy" panose="02020900000000000000" pitchFamily="18" charset="-122"/>
                <a:ea typeface="思源宋体 Heavy" panose="02020900000000000000" pitchFamily="18" charset="-122"/>
              </a:rPr>
              <a:t>分析目标</a:t>
            </a:r>
            <a:endParaRPr lang="zh-CN" altLang="en-US" sz="7200" b="1" dirty="0">
              <a:solidFill>
                <a:schemeClr val="bg1"/>
              </a:solidFill>
              <a:latin typeface="思源宋体 Heavy" panose="02020900000000000000" pitchFamily="18" charset="-122"/>
              <a:ea typeface="思源宋体 Heavy" panose="02020900000000000000" pitchFamily="18" charset="-122"/>
            </a:endParaRPr>
          </a:p>
        </p:txBody>
      </p:sp>
      <p:sp>
        <p:nvSpPr>
          <p:cNvPr id="12" name="文本框 11"/>
          <p:cNvSpPr txBox="1"/>
          <p:nvPr/>
        </p:nvSpPr>
        <p:spPr>
          <a:xfrm>
            <a:off x="3088828" y="2067417"/>
            <a:ext cx="1952587" cy="584775"/>
          </a:xfrm>
          <a:prstGeom prst="rect">
            <a:avLst/>
          </a:prstGeom>
          <a:noFill/>
        </p:spPr>
        <p:txBody>
          <a:bodyPr wrap="none" rtlCol="0">
            <a:spAutoFit/>
          </a:bodyPr>
          <a:lstStyle/>
          <a:p>
            <a:pPr algn="ctr"/>
            <a:r>
              <a:rPr lang="en-US" altLang="zh-CN" sz="3200" dirty="0">
                <a:solidFill>
                  <a:schemeClr val="accent2"/>
                </a:solidFill>
                <a:latin typeface="思源宋体 Heavy" panose="02020900000000000000" pitchFamily="18" charset="-122"/>
                <a:ea typeface="思源宋体 Heavy" panose="02020900000000000000" pitchFamily="18" charset="-122"/>
              </a:rPr>
              <a:t>PART-02</a:t>
            </a:r>
            <a:endParaRPr lang="zh-CN" altLang="en-US" sz="3200" dirty="0">
              <a:solidFill>
                <a:schemeClr val="accent2"/>
              </a:solidFill>
              <a:latin typeface="思源宋体 Heavy" panose="02020900000000000000" pitchFamily="18" charset="-122"/>
              <a:ea typeface="思源宋体 Heavy" panose="02020900000000000000" pitchFamily="18" charset="-122"/>
            </a:endParaRPr>
          </a:p>
        </p:txBody>
      </p:sp>
      <p:sp>
        <p:nvSpPr>
          <p:cNvPr id="13" name="文本框 12"/>
          <p:cNvSpPr txBox="1"/>
          <p:nvPr/>
        </p:nvSpPr>
        <p:spPr>
          <a:xfrm>
            <a:off x="1570853" y="3970583"/>
            <a:ext cx="4988537" cy="316369"/>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rPr>
              <a:t>Analysis target</a:t>
            </a:r>
            <a:endPar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16"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818" y="1695450"/>
            <a:ext cx="3883544" cy="387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777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004596" y="907466"/>
            <a:ext cx="10182808" cy="5258000"/>
            <a:chOff x="1004596" y="907466"/>
            <a:chExt cx="10182808" cy="5258000"/>
          </a:xfrm>
        </p:grpSpPr>
        <p:sp>
          <p:nvSpPr>
            <p:cNvPr id="6" name="îšlíḋè"/>
            <p:cNvSpPr/>
            <p:nvPr/>
          </p:nvSpPr>
          <p:spPr>
            <a:xfrm>
              <a:off x="1004596" y="2829436"/>
              <a:ext cx="10182808" cy="1550336"/>
            </a:xfrm>
            <a:prstGeom prst="roundRect">
              <a:avLst>
                <a:gd name="adj" fmla="val 50000"/>
              </a:avLst>
            </a:prstGeom>
            <a:solidFill>
              <a:schemeClr val="bg1">
                <a:lumMod val="95000"/>
                <a:alpha val="40000"/>
              </a:schemeClr>
            </a:solid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lumMod val="75000"/>
                    <a:lumOff val="25000"/>
                  </a:schemeClr>
                </a:solidFill>
              </a:endParaRPr>
            </a:p>
          </p:txBody>
        </p:sp>
        <p:grpSp>
          <p:nvGrpSpPr>
            <p:cNvPr id="7" name="iŝļidé"/>
            <p:cNvGrpSpPr/>
            <p:nvPr/>
          </p:nvGrpSpPr>
          <p:grpSpPr>
            <a:xfrm>
              <a:off x="2488163" y="2417861"/>
              <a:ext cx="823158" cy="823150"/>
              <a:chOff x="3277103" y="2131962"/>
              <a:chExt cx="671155" cy="671150"/>
            </a:xfrm>
          </p:grpSpPr>
          <p:sp>
            <p:nvSpPr>
              <p:cNvPr id="53" name="îṥlïḍe"/>
              <p:cNvSpPr/>
              <p:nvPr/>
            </p:nvSpPr>
            <p:spPr>
              <a:xfrm>
                <a:off x="3277103" y="2131962"/>
                <a:ext cx="671155" cy="671150"/>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54" name="ísḻíḋé"/>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8" name="išlíḑè"/>
            <p:cNvGrpSpPr/>
            <p:nvPr/>
          </p:nvGrpSpPr>
          <p:grpSpPr>
            <a:xfrm>
              <a:off x="5684421" y="2417861"/>
              <a:ext cx="823158" cy="823150"/>
              <a:chOff x="3277103" y="2131962"/>
              <a:chExt cx="671155" cy="671150"/>
            </a:xfrm>
          </p:grpSpPr>
          <p:sp>
            <p:nvSpPr>
              <p:cNvPr id="51" name="ïṥḻîḋè"/>
              <p:cNvSpPr/>
              <p:nvPr/>
            </p:nvSpPr>
            <p:spPr>
              <a:xfrm>
                <a:off x="3277103" y="2131962"/>
                <a:ext cx="671155" cy="67115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dirty="0">
                  <a:solidFill>
                    <a:schemeClr val="tx1">
                      <a:lumMod val="75000"/>
                      <a:lumOff val="25000"/>
                    </a:schemeClr>
                  </a:solidFill>
                </a:endParaRPr>
              </a:p>
            </p:txBody>
          </p:sp>
          <p:sp>
            <p:nvSpPr>
              <p:cNvPr id="52" name="iślîḑe"/>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9" name="išľïḑè"/>
            <p:cNvGrpSpPr/>
            <p:nvPr/>
          </p:nvGrpSpPr>
          <p:grpSpPr>
            <a:xfrm>
              <a:off x="8880679" y="2417861"/>
              <a:ext cx="823158" cy="823150"/>
              <a:chOff x="3277103" y="2131962"/>
              <a:chExt cx="671155" cy="671150"/>
            </a:xfrm>
          </p:grpSpPr>
          <p:sp>
            <p:nvSpPr>
              <p:cNvPr id="49" name="îṡľíḑé"/>
              <p:cNvSpPr/>
              <p:nvPr/>
            </p:nvSpPr>
            <p:spPr>
              <a:xfrm>
                <a:off x="3277103" y="2131962"/>
                <a:ext cx="671155" cy="671150"/>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50" name="išḻidê"/>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10" name="ïşľïḍé"/>
            <p:cNvGrpSpPr/>
            <p:nvPr/>
          </p:nvGrpSpPr>
          <p:grpSpPr>
            <a:xfrm>
              <a:off x="2488163" y="3968197"/>
              <a:ext cx="823158" cy="823150"/>
              <a:chOff x="3277103" y="2131962"/>
              <a:chExt cx="671155" cy="671150"/>
            </a:xfrm>
          </p:grpSpPr>
          <p:sp>
            <p:nvSpPr>
              <p:cNvPr id="47" name="íşlîḑé"/>
              <p:cNvSpPr/>
              <p:nvPr/>
            </p:nvSpPr>
            <p:spPr>
              <a:xfrm>
                <a:off x="3277103" y="2131962"/>
                <a:ext cx="671155" cy="67115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48" name="ïsḻiďè"/>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11" name="iş1îdè"/>
            <p:cNvGrpSpPr/>
            <p:nvPr/>
          </p:nvGrpSpPr>
          <p:grpSpPr>
            <a:xfrm>
              <a:off x="5684421" y="3968197"/>
              <a:ext cx="823158" cy="823150"/>
              <a:chOff x="3277103" y="2131962"/>
              <a:chExt cx="671155" cy="671150"/>
            </a:xfrm>
          </p:grpSpPr>
          <p:sp>
            <p:nvSpPr>
              <p:cNvPr id="45" name="ïsļïḋe"/>
              <p:cNvSpPr/>
              <p:nvPr/>
            </p:nvSpPr>
            <p:spPr>
              <a:xfrm>
                <a:off x="3277103" y="2131962"/>
                <a:ext cx="671155" cy="671150"/>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46" name="iš1iḋe"/>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12" name="iSľïḋê"/>
            <p:cNvGrpSpPr/>
            <p:nvPr/>
          </p:nvGrpSpPr>
          <p:grpSpPr>
            <a:xfrm>
              <a:off x="8880679" y="3968197"/>
              <a:ext cx="823158" cy="823150"/>
              <a:chOff x="3277103" y="2131962"/>
              <a:chExt cx="671155" cy="671150"/>
            </a:xfrm>
          </p:grpSpPr>
          <p:sp>
            <p:nvSpPr>
              <p:cNvPr id="43" name="îşļiḋè"/>
              <p:cNvSpPr/>
              <p:nvPr/>
            </p:nvSpPr>
            <p:spPr>
              <a:xfrm>
                <a:off x="3277103" y="2131962"/>
                <a:ext cx="671155" cy="67115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solidFill>
                    <a:schemeClr val="tx1">
                      <a:lumMod val="75000"/>
                      <a:lumOff val="25000"/>
                    </a:schemeClr>
                  </a:solidFill>
                </a:endParaRPr>
              </a:p>
            </p:txBody>
          </p:sp>
          <p:sp>
            <p:nvSpPr>
              <p:cNvPr id="44" name="ïŝľïḋè"/>
              <p:cNvSpPr/>
              <p:nvPr/>
            </p:nvSpPr>
            <p:spPr bwMode="auto">
              <a:xfrm>
                <a:off x="3467769" y="2342092"/>
                <a:ext cx="289626" cy="271835"/>
              </a:xfrm>
              <a:custGeom>
                <a:avLst/>
                <a:gdLst>
                  <a:gd name="connsiteX0" fmla="*/ 171677 w 606580"/>
                  <a:gd name="connsiteY0" fmla="*/ 318744 h 569322"/>
                  <a:gd name="connsiteX1" fmla="*/ 228500 w 606580"/>
                  <a:gd name="connsiteY1" fmla="*/ 375386 h 569322"/>
                  <a:gd name="connsiteX2" fmla="*/ 227108 w 606580"/>
                  <a:gd name="connsiteY2" fmla="*/ 387623 h 569322"/>
                  <a:gd name="connsiteX3" fmla="*/ 356167 w 606580"/>
                  <a:gd name="connsiteY3" fmla="*/ 468739 h 569322"/>
                  <a:gd name="connsiteX4" fmla="*/ 391728 w 606580"/>
                  <a:gd name="connsiteY4" fmla="*/ 455945 h 569322"/>
                  <a:gd name="connsiteX5" fmla="*/ 419490 w 606580"/>
                  <a:gd name="connsiteY5" fmla="*/ 463454 h 569322"/>
                  <a:gd name="connsiteX6" fmla="*/ 497019 w 606580"/>
                  <a:gd name="connsiteY6" fmla="*/ 395874 h 569322"/>
                  <a:gd name="connsiteX7" fmla="*/ 493026 w 606580"/>
                  <a:gd name="connsiteY7" fmla="*/ 375386 h 569322"/>
                  <a:gd name="connsiteX8" fmla="*/ 549849 w 606580"/>
                  <a:gd name="connsiteY8" fmla="*/ 318744 h 569322"/>
                  <a:gd name="connsiteX9" fmla="*/ 606580 w 606580"/>
                  <a:gd name="connsiteY9" fmla="*/ 375386 h 569322"/>
                  <a:gd name="connsiteX10" fmla="*/ 549849 w 606580"/>
                  <a:gd name="connsiteY10" fmla="*/ 432121 h 569322"/>
                  <a:gd name="connsiteX11" fmla="*/ 521809 w 606580"/>
                  <a:gd name="connsiteY11" fmla="*/ 424519 h 569322"/>
                  <a:gd name="connsiteX12" fmla="*/ 444466 w 606580"/>
                  <a:gd name="connsiteY12" fmla="*/ 491915 h 569322"/>
                  <a:gd name="connsiteX13" fmla="*/ 448459 w 606580"/>
                  <a:gd name="connsiteY13" fmla="*/ 512587 h 569322"/>
                  <a:gd name="connsiteX14" fmla="*/ 391728 w 606580"/>
                  <a:gd name="connsiteY14" fmla="*/ 569322 h 569322"/>
                  <a:gd name="connsiteX15" fmla="*/ 334905 w 606580"/>
                  <a:gd name="connsiteY15" fmla="*/ 512587 h 569322"/>
                  <a:gd name="connsiteX16" fmla="*/ 336112 w 606580"/>
                  <a:gd name="connsiteY16" fmla="*/ 500907 h 569322"/>
                  <a:gd name="connsiteX17" fmla="*/ 206867 w 606580"/>
                  <a:gd name="connsiteY17" fmla="*/ 419606 h 569322"/>
                  <a:gd name="connsiteX18" fmla="*/ 171677 w 606580"/>
                  <a:gd name="connsiteY18" fmla="*/ 432121 h 569322"/>
                  <a:gd name="connsiteX19" fmla="*/ 152736 w 606580"/>
                  <a:gd name="connsiteY19" fmla="*/ 428598 h 569322"/>
                  <a:gd name="connsiteX20" fmla="*/ 105847 w 606580"/>
                  <a:gd name="connsiteY20" fmla="*/ 484498 h 569322"/>
                  <a:gd name="connsiteX21" fmla="*/ 113554 w 606580"/>
                  <a:gd name="connsiteY21" fmla="*/ 512587 h 569322"/>
                  <a:gd name="connsiteX22" fmla="*/ 56823 w 606580"/>
                  <a:gd name="connsiteY22" fmla="*/ 569322 h 569322"/>
                  <a:gd name="connsiteX23" fmla="*/ 0 w 606580"/>
                  <a:gd name="connsiteY23" fmla="*/ 512587 h 569322"/>
                  <a:gd name="connsiteX24" fmla="*/ 56823 w 606580"/>
                  <a:gd name="connsiteY24" fmla="*/ 455945 h 569322"/>
                  <a:gd name="connsiteX25" fmla="*/ 77157 w 606580"/>
                  <a:gd name="connsiteY25" fmla="*/ 459839 h 569322"/>
                  <a:gd name="connsiteX26" fmla="*/ 123303 w 606580"/>
                  <a:gd name="connsiteY26" fmla="*/ 404773 h 569322"/>
                  <a:gd name="connsiteX27" fmla="*/ 114854 w 606580"/>
                  <a:gd name="connsiteY27" fmla="*/ 375386 h 569322"/>
                  <a:gd name="connsiteX28" fmla="*/ 171677 w 606580"/>
                  <a:gd name="connsiteY28" fmla="*/ 318744 h 569322"/>
                  <a:gd name="connsiteX29" fmla="*/ 316484 w 606580"/>
                  <a:gd name="connsiteY29" fmla="*/ 174937 h 569322"/>
                  <a:gd name="connsiteX30" fmla="*/ 316577 w 606580"/>
                  <a:gd name="connsiteY30" fmla="*/ 174991 h 569322"/>
                  <a:gd name="connsiteX31" fmla="*/ 316577 w 606580"/>
                  <a:gd name="connsiteY31" fmla="*/ 243818 h 569322"/>
                  <a:gd name="connsiteX32" fmla="*/ 338115 w 606580"/>
                  <a:gd name="connsiteY32" fmla="*/ 231488 h 569322"/>
                  <a:gd name="connsiteX33" fmla="*/ 346378 w 606580"/>
                  <a:gd name="connsiteY33" fmla="*/ 208497 h 569322"/>
                  <a:gd name="connsiteX34" fmla="*/ 339415 w 606580"/>
                  <a:gd name="connsiteY34" fmla="*/ 188102 h 569322"/>
                  <a:gd name="connsiteX35" fmla="*/ 316577 w 606580"/>
                  <a:gd name="connsiteY35" fmla="*/ 174991 h 569322"/>
                  <a:gd name="connsiteX36" fmla="*/ 316577 w 606580"/>
                  <a:gd name="connsiteY36" fmla="*/ 174937 h 569322"/>
                  <a:gd name="connsiteX37" fmla="*/ 290954 w 606580"/>
                  <a:gd name="connsiteY37" fmla="*/ 55995 h 569322"/>
                  <a:gd name="connsiteX38" fmla="*/ 274243 w 606580"/>
                  <a:gd name="connsiteY38" fmla="*/ 67954 h 569322"/>
                  <a:gd name="connsiteX39" fmla="*/ 268116 w 606580"/>
                  <a:gd name="connsiteY39" fmla="*/ 86681 h 569322"/>
                  <a:gd name="connsiteX40" fmla="*/ 273779 w 606580"/>
                  <a:gd name="connsiteY40" fmla="*/ 104109 h 569322"/>
                  <a:gd name="connsiteX41" fmla="*/ 290954 w 606580"/>
                  <a:gd name="connsiteY41" fmla="*/ 117088 h 569322"/>
                  <a:gd name="connsiteX42" fmla="*/ 290861 w 606580"/>
                  <a:gd name="connsiteY42" fmla="*/ 0 h 569322"/>
                  <a:gd name="connsiteX43" fmla="*/ 316484 w 606580"/>
                  <a:gd name="connsiteY43" fmla="*/ 0 h 569322"/>
                  <a:gd name="connsiteX44" fmla="*/ 316484 w 606580"/>
                  <a:gd name="connsiteY44" fmla="*/ 17522 h 569322"/>
                  <a:gd name="connsiteX45" fmla="*/ 361232 w 606580"/>
                  <a:gd name="connsiteY45" fmla="*/ 36619 h 569322"/>
                  <a:gd name="connsiteX46" fmla="*/ 382492 w 606580"/>
                  <a:gd name="connsiteY46" fmla="*/ 78893 h 569322"/>
                  <a:gd name="connsiteX47" fmla="*/ 337744 w 606580"/>
                  <a:gd name="connsiteY47" fmla="*/ 84734 h 569322"/>
                  <a:gd name="connsiteX48" fmla="*/ 316484 w 606580"/>
                  <a:gd name="connsiteY48" fmla="*/ 56458 h 569322"/>
                  <a:gd name="connsiteX49" fmla="*/ 316484 w 606580"/>
                  <a:gd name="connsiteY49" fmla="*/ 125525 h 569322"/>
                  <a:gd name="connsiteX50" fmla="*/ 374322 w 606580"/>
                  <a:gd name="connsiteY50" fmla="*/ 155283 h 569322"/>
                  <a:gd name="connsiteX51" fmla="*/ 389733 w 606580"/>
                  <a:gd name="connsiteY51" fmla="*/ 202193 h 569322"/>
                  <a:gd name="connsiteX52" fmla="*/ 370330 w 606580"/>
                  <a:gd name="connsiteY52" fmla="*/ 255963 h 569322"/>
                  <a:gd name="connsiteX53" fmla="*/ 316484 w 606580"/>
                  <a:gd name="connsiteY53" fmla="*/ 282755 h 569322"/>
                  <a:gd name="connsiteX54" fmla="*/ 316484 w 606580"/>
                  <a:gd name="connsiteY54" fmla="*/ 315851 h 569322"/>
                  <a:gd name="connsiteX55" fmla="*/ 290861 w 606580"/>
                  <a:gd name="connsiteY55" fmla="*/ 315851 h 569322"/>
                  <a:gd name="connsiteX56" fmla="*/ 290861 w 606580"/>
                  <a:gd name="connsiteY56" fmla="*/ 283682 h 569322"/>
                  <a:gd name="connsiteX57" fmla="*/ 241193 w 606580"/>
                  <a:gd name="connsiteY57" fmla="*/ 260876 h 569322"/>
                  <a:gd name="connsiteX58" fmla="*/ 216777 w 606580"/>
                  <a:gd name="connsiteY58" fmla="*/ 207106 h 569322"/>
                  <a:gd name="connsiteX59" fmla="*/ 262917 w 606580"/>
                  <a:gd name="connsiteY59" fmla="*/ 202100 h 569322"/>
                  <a:gd name="connsiteX60" fmla="*/ 273593 w 606580"/>
                  <a:gd name="connsiteY60" fmla="*/ 226482 h 569322"/>
                  <a:gd name="connsiteX61" fmla="*/ 290861 w 606580"/>
                  <a:gd name="connsiteY61" fmla="*/ 241315 h 569322"/>
                  <a:gd name="connsiteX62" fmla="*/ 290861 w 606580"/>
                  <a:gd name="connsiteY62" fmla="*/ 167335 h 569322"/>
                  <a:gd name="connsiteX63" fmla="*/ 240079 w 606580"/>
                  <a:gd name="connsiteY63" fmla="*/ 137484 h 569322"/>
                  <a:gd name="connsiteX64" fmla="*/ 223833 w 606580"/>
                  <a:gd name="connsiteY64" fmla="*/ 88813 h 569322"/>
                  <a:gd name="connsiteX65" fmla="*/ 242214 w 606580"/>
                  <a:gd name="connsiteY65" fmla="*/ 40142 h 569322"/>
                  <a:gd name="connsiteX66" fmla="*/ 290861 w 606580"/>
                  <a:gd name="connsiteY66" fmla="*/ 17522 h 5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tx1">
                      <a:lumMod val="75000"/>
                      <a:lumOff val="25000"/>
                    </a:schemeClr>
                  </a:solidFill>
                </a:endParaRPr>
              </a:p>
            </p:txBody>
          </p:sp>
        </p:grpSp>
        <p:grpSp>
          <p:nvGrpSpPr>
            <p:cNvPr id="13" name="í$ľîḋè"/>
            <p:cNvGrpSpPr/>
            <p:nvPr/>
          </p:nvGrpSpPr>
          <p:grpSpPr>
            <a:xfrm rot="5400000">
              <a:off x="4154102" y="2725919"/>
              <a:ext cx="232670" cy="232722"/>
              <a:chOff x="4022045" y="3355851"/>
              <a:chExt cx="311828" cy="311898"/>
            </a:xfrm>
          </p:grpSpPr>
          <p:sp>
            <p:nvSpPr>
              <p:cNvPr id="41" name="iṣḷîḓè"/>
              <p:cNvSpPr/>
              <p:nvPr/>
            </p:nvSpPr>
            <p:spPr>
              <a:xfrm>
                <a:off x="4022045" y="3355851"/>
                <a:ext cx="311828" cy="31189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100" b="1" dirty="0">
                  <a:solidFill>
                    <a:schemeClr val="tx1">
                      <a:lumMod val="75000"/>
                      <a:lumOff val="25000"/>
                    </a:schemeClr>
                  </a:solidFill>
                </a:endParaRPr>
              </a:p>
            </p:txBody>
          </p:sp>
          <p:sp>
            <p:nvSpPr>
              <p:cNvPr id="42" name="íṣľiḓè"/>
              <p:cNvSpPr/>
              <p:nvPr/>
            </p:nvSpPr>
            <p:spPr>
              <a:xfrm rot="14465213">
                <a:off x="4087880" y="3453532"/>
                <a:ext cx="136730" cy="136732"/>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tx1">
                      <a:lumMod val="75000"/>
                      <a:lumOff val="25000"/>
                    </a:schemeClr>
                  </a:solidFill>
                </a:endParaRPr>
              </a:p>
            </p:txBody>
          </p:sp>
        </p:grpSp>
        <p:grpSp>
          <p:nvGrpSpPr>
            <p:cNvPr id="14" name="íSliďe"/>
            <p:cNvGrpSpPr/>
            <p:nvPr/>
          </p:nvGrpSpPr>
          <p:grpSpPr>
            <a:xfrm rot="5400000">
              <a:off x="7577794" y="2725919"/>
              <a:ext cx="232670" cy="232722"/>
              <a:chOff x="4022045" y="3355851"/>
              <a:chExt cx="311828" cy="311898"/>
            </a:xfrm>
          </p:grpSpPr>
          <p:sp>
            <p:nvSpPr>
              <p:cNvPr id="39" name="iśḷïďe"/>
              <p:cNvSpPr/>
              <p:nvPr/>
            </p:nvSpPr>
            <p:spPr>
              <a:xfrm>
                <a:off x="4022045" y="3355851"/>
                <a:ext cx="311828" cy="31189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100" b="1" dirty="0">
                  <a:solidFill>
                    <a:schemeClr val="tx1">
                      <a:lumMod val="75000"/>
                      <a:lumOff val="25000"/>
                    </a:schemeClr>
                  </a:solidFill>
                </a:endParaRPr>
              </a:p>
            </p:txBody>
          </p:sp>
          <p:sp>
            <p:nvSpPr>
              <p:cNvPr id="40" name="ïśļidé"/>
              <p:cNvSpPr/>
              <p:nvPr/>
            </p:nvSpPr>
            <p:spPr>
              <a:xfrm rot="14465213">
                <a:off x="4087880" y="3453532"/>
                <a:ext cx="136730" cy="136732"/>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tx1">
                      <a:lumMod val="75000"/>
                      <a:lumOff val="25000"/>
                    </a:schemeClr>
                  </a:solidFill>
                </a:endParaRPr>
              </a:p>
            </p:txBody>
          </p:sp>
        </p:grpSp>
        <p:grpSp>
          <p:nvGrpSpPr>
            <p:cNvPr id="15" name="iṡ1îḍê"/>
            <p:cNvGrpSpPr/>
            <p:nvPr/>
          </p:nvGrpSpPr>
          <p:grpSpPr>
            <a:xfrm rot="16200000" flipH="1">
              <a:off x="7567696" y="4299093"/>
              <a:ext cx="232670" cy="232722"/>
              <a:chOff x="4022045" y="3355851"/>
              <a:chExt cx="311828" cy="311898"/>
            </a:xfrm>
          </p:grpSpPr>
          <p:sp>
            <p:nvSpPr>
              <p:cNvPr id="37" name="iṧḻíde"/>
              <p:cNvSpPr/>
              <p:nvPr/>
            </p:nvSpPr>
            <p:spPr>
              <a:xfrm>
                <a:off x="4022045" y="3355851"/>
                <a:ext cx="311828" cy="31189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100" b="1" dirty="0">
                  <a:solidFill>
                    <a:schemeClr val="tx1">
                      <a:lumMod val="75000"/>
                      <a:lumOff val="25000"/>
                    </a:schemeClr>
                  </a:solidFill>
                </a:endParaRPr>
              </a:p>
            </p:txBody>
          </p:sp>
          <p:sp>
            <p:nvSpPr>
              <p:cNvPr id="38" name="ïṧḻiḑé"/>
              <p:cNvSpPr/>
              <p:nvPr/>
            </p:nvSpPr>
            <p:spPr>
              <a:xfrm rot="14465213">
                <a:off x="4087880" y="3453532"/>
                <a:ext cx="136730" cy="136732"/>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tx1">
                      <a:lumMod val="75000"/>
                      <a:lumOff val="25000"/>
                    </a:schemeClr>
                  </a:solidFill>
                </a:endParaRPr>
              </a:p>
            </p:txBody>
          </p:sp>
        </p:grpSp>
        <p:grpSp>
          <p:nvGrpSpPr>
            <p:cNvPr id="16" name="ïsliďe"/>
            <p:cNvGrpSpPr/>
            <p:nvPr/>
          </p:nvGrpSpPr>
          <p:grpSpPr>
            <a:xfrm rot="16200000" flipH="1">
              <a:off x="4154102" y="4299093"/>
              <a:ext cx="232670" cy="232722"/>
              <a:chOff x="4022045" y="3355851"/>
              <a:chExt cx="311828" cy="311898"/>
            </a:xfrm>
          </p:grpSpPr>
          <p:sp>
            <p:nvSpPr>
              <p:cNvPr id="35" name="iṣ1îḓé"/>
              <p:cNvSpPr/>
              <p:nvPr/>
            </p:nvSpPr>
            <p:spPr>
              <a:xfrm>
                <a:off x="4022045" y="3355851"/>
                <a:ext cx="311828" cy="31189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100" b="1" dirty="0">
                  <a:solidFill>
                    <a:schemeClr val="tx1">
                      <a:lumMod val="75000"/>
                      <a:lumOff val="25000"/>
                    </a:schemeClr>
                  </a:solidFill>
                </a:endParaRPr>
              </a:p>
            </p:txBody>
          </p:sp>
          <p:sp>
            <p:nvSpPr>
              <p:cNvPr id="36" name="îṥliďê"/>
              <p:cNvSpPr/>
              <p:nvPr/>
            </p:nvSpPr>
            <p:spPr>
              <a:xfrm rot="14465213">
                <a:off x="4087880" y="3453532"/>
                <a:ext cx="136730" cy="136732"/>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endParaRPr lang="zh-CN" altLang="en-US">
                  <a:solidFill>
                    <a:schemeClr val="tx1">
                      <a:lumMod val="75000"/>
                      <a:lumOff val="25000"/>
                    </a:schemeClr>
                  </a:solidFill>
                </a:endParaRPr>
              </a:p>
            </p:txBody>
          </p:sp>
        </p:grpSp>
        <p:grpSp>
          <p:nvGrpSpPr>
            <p:cNvPr id="17" name="îṥḻïḍé"/>
            <p:cNvGrpSpPr/>
            <p:nvPr/>
          </p:nvGrpSpPr>
          <p:grpSpPr>
            <a:xfrm>
              <a:off x="1818248" y="907669"/>
              <a:ext cx="2270740" cy="1418953"/>
              <a:chOff x="1107759" y="1586894"/>
              <a:chExt cx="2270740" cy="1418953"/>
            </a:xfrm>
          </p:grpSpPr>
          <p:sp>
            <p:nvSpPr>
              <p:cNvPr id="33" name="îşḷidê"/>
              <p:cNvSpPr/>
              <p:nvPr/>
            </p:nvSpPr>
            <p:spPr bwMode="auto">
              <a:xfrm>
                <a:off x="1139053" y="1586894"/>
                <a:ext cx="2182356" cy="474223"/>
              </a:xfrm>
              <a:prstGeom prst="rect">
                <a:avLst/>
              </a:prstGeom>
              <a:noFill/>
              <a:ln w="28575" algn="ctr">
                <a:noFill/>
                <a:round/>
              </a:ln>
            </p:spPr>
            <p:txBody>
              <a:bodyPr wrap="square" lIns="91440" tIns="45720" rIns="91440" bIns="45720" anchor="ctr">
                <a:no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1600" b="1" kern="0" dirty="0">
                    <a:solidFill>
                      <a:srgbClr val="C00000"/>
                    </a:solidFill>
                    <a:latin typeface="华文楷体" panose="02010600040101010101" pitchFamily="2" charset="-122"/>
                    <a:ea typeface="华文楷体" panose="02010600040101010101" pitchFamily="2" charset="-122"/>
                  </a:rPr>
                  <a:t>总结观众的观影行为模式</a:t>
                </a:r>
                <a:endParaRPr lang="zh-CN" altLang="en-US" sz="1600" b="1" kern="0" dirty="0">
                  <a:solidFill>
                    <a:srgbClr val="C00000"/>
                  </a:solidFill>
                  <a:latin typeface="华文楷体" panose="02010600040101010101" pitchFamily="2" charset="-122"/>
                  <a:ea typeface="华文楷体" panose="02010600040101010101" pitchFamily="2" charset="-122"/>
                </a:endParaRPr>
              </a:p>
            </p:txBody>
          </p:sp>
          <p:sp>
            <p:nvSpPr>
              <p:cNvPr id="34" name="ïşļiḍê"/>
              <p:cNvSpPr/>
              <p:nvPr/>
            </p:nvSpPr>
            <p:spPr>
              <a:xfrm>
                <a:off x="1107759" y="2018599"/>
                <a:ext cx="2270740" cy="9872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200" dirty="0">
                    <a:solidFill>
                      <a:schemeClr val="tx1"/>
                    </a:solidFill>
                    <a:latin typeface="华文楷体" panose="02010600040101010101" pitchFamily="2" charset="-122"/>
                    <a:ea typeface="华文楷体" panose="02010600040101010101" pitchFamily="2" charset="-122"/>
                    <a:cs typeface="+mn-ea"/>
                    <a:sym typeface="+mn-lt"/>
                  </a:rPr>
                  <a:t>通过对不同时间段的票房数据进行分析，揭示观众的观影频次、时间偏好和票房的增长</a:t>
                </a:r>
                <a:r>
                  <a:rPr lang="en-US" altLang="zh-CN" sz="1200" dirty="0">
                    <a:solidFill>
                      <a:schemeClr val="tx1"/>
                    </a:solidFill>
                    <a:latin typeface="华文楷体" panose="02010600040101010101" pitchFamily="2" charset="-122"/>
                    <a:ea typeface="华文楷体" panose="02010600040101010101" pitchFamily="2" charset="-122"/>
                    <a:cs typeface="+mn-ea"/>
                    <a:sym typeface="+mn-lt"/>
                  </a:rPr>
                  <a:t>/</a:t>
                </a:r>
                <a:r>
                  <a:rPr lang="zh-CN" altLang="en-US" sz="1200" dirty="0">
                    <a:solidFill>
                      <a:schemeClr val="tx1"/>
                    </a:solidFill>
                    <a:latin typeface="华文楷体" panose="02010600040101010101" pitchFamily="2" charset="-122"/>
                    <a:ea typeface="华文楷体" panose="02010600040101010101" pitchFamily="2" charset="-122"/>
                    <a:cs typeface="+mn-ea"/>
                    <a:sym typeface="+mn-lt"/>
                  </a:rPr>
                  <a:t>下降趋势</a:t>
                </a:r>
                <a:endParaRPr lang="en-US" altLang="zh-CN" sz="1200" dirty="0">
                  <a:solidFill>
                    <a:schemeClr val="tx1"/>
                  </a:solidFill>
                  <a:latin typeface="华文楷体" panose="02010600040101010101" pitchFamily="2" charset="-122"/>
                  <a:ea typeface="华文楷体" panose="02010600040101010101" pitchFamily="2" charset="-122"/>
                  <a:cs typeface="+mn-ea"/>
                  <a:sym typeface="+mn-lt"/>
                </a:endParaRPr>
              </a:p>
            </p:txBody>
          </p:sp>
        </p:grpSp>
        <p:grpSp>
          <p:nvGrpSpPr>
            <p:cNvPr id="18" name="ïṡļîḍè"/>
            <p:cNvGrpSpPr/>
            <p:nvPr/>
          </p:nvGrpSpPr>
          <p:grpSpPr>
            <a:xfrm>
              <a:off x="4701856" y="907466"/>
              <a:ext cx="2788046" cy="1223511"/>
              <a:chOff x="795109" y="1586691"/>
              <a:chExt cx="2788046" cy="1223511"/>
            </a:xfrm>
          </p:grpSpPr>
          <p:sp>
            <p:nvSpPr>
              <p:cNvPr id="31" name="îṧľíḋê"/>
              <p:cNvSpPr/>
              <p:nvPr/>
            </p:nvSpPr>
            <p:spPr bwMode="auto">
              <a:xfrm>
                <a:off x="1037592" y="1586691"/>
                <a:ext cx="2032570" cy="417143"/>
              </a:xfrm>
              <a:prstGeom prst="rect">
                <a:avLst/>
              </a:prstGeom>
              <a:noFill/>
              <a:ln w="28575" algn="ctr">
                <a:noFill/>
                <a:round/>
              </a:ln>
            </p:spPr>
            <p:txBody>
              <a:bodyPr wrap="square" lIns="91440" tIns="45720" rIns="91440" bIns="45720" anchor="ctr">
                <a:no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1800" b="1" kern="0" dirty="0">
                    <a:solidFill>
                      <a:srgbClr val="C00000"/>
                    </a:solidFill>
                    <a:highlight>
                      <a:srgbClr val="FFFF00"/>
                    </a:highlight>
                    <a:latin typeface="华文楷体" panose="02010600040101010101" pitchFamily="2" charset="-122"/>
                    <a:ea typeface="华文楷体" panose="02010600040101010101" pitchFamily="2" charset="-122"/>
                  </a:rPr>
                  <a:t>评估网络舆论对观众决策的影响</a:t>
                </a:r>
                <a:endParaRPr lang="zh-CN" altLang="en-US" sz="1800" b="1" kern="0" dirty="0">
                  <a:solidFill>
                    <a:srgbClr val="C00000"/>
                  </a:solidFill>
                  <a:highlight>
                    <a:srgbClr val="FFFF00"/>
                  </a:highlight>
                  <a:latin typeface="华文楷体" panose="02010600040101010101" pitchFamily="2" charset="-122"/>
                  <a:ea typeface="华文楷体" panose="02010600040101010101" pitchFamily="2" charset="-122"/>
                </a:endParaRPr>
              </a:p>
            </p:txBody>
          </p:sp>
          <p:sp>
            <p:nvSpPr>
              <p:cNvPr id="32" name="îSḷiḑè"/>
              <p:cNvSpPr/>
              <p:nvPr/>
            </p:nvSpPr>
            <p:spPr>
              <a:xfrm>
                <a:off x="795109" y="2012502"/>
                <a:ext cx="2788046" cy="79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200" dirty="0">
                    <a:solidFill>
                      <a:schemeClr val="tx1"/>
                    </a:solidFill>
                    <a:latin typeface="华文楷体" panose="02010600040101010101" pitchFamily="2" charset="-122"/>
                    <a:ea typeface="华文楷体" panose="02010600040101010101" pitchFamily="2" charset="-122"/>
                    <a:cs typeface="+mn-ea"/>
                    <a:sym typeface="+mn-lt"/>
                  </a:rPr>
                  <a:t>分析社交媒体和影评网站中的观众评论情感倾向（正面、负面、中立）与电影票房之间的关系，评估网络舆论在观众观影决策中的作用</a:t>
                </a:r>
                <a:endParaRPr lang="en-US" altLang="zh-CN" sz="1200" dirty="0">
                  <a:solidFill>
                    <a:schemeClr val="tx1"/>
                  </a:solidFill>
                  <a:latin typeface="华文楷体" panose="02010600040101010101" pitchFamily="2" charset="-122"/>
                  <a:ea typeface="华文楷体" panose="02010600040101010101" pitchFamily="2" charset="-122"/>
                  <a:cs typeface="+mn-ea"/>
                  <a:sym typeface="+mn-lt"/>
                </a:endParaRPr>
              </a:p>
            </p:txBody>
          </p:sp>
        </p:grpSp>
        <p:grpSp>
          <p:nvGrpSpPr>
            <p:cNvPr id="19" name="ïśḷiḍè"/>
            <p:cNvGrpSpPr/>
            <p:nvPr/>
          </p:nvGrpSpPr>
          <p:grpSpPr>
            <a:xfrm>
              <a:off x="7719694" y="960669"/>
              <a:ext cx="3439898" cy="1312243"/>
              <a:chOff x="616689" y="1639894"/>
              <a:chExt cx="3439898" cy="1312243"/>
            </a:xfrm>
          </p:grpSpPr>
          <p:sp>
            <p:nvSpPr>
              <p:cNvPr id="29" name="iśľïḑé"/>
              <p:cNvSpPr/>
              <p:nvPr/>
            </p:nvSpPr>
            <p:spPr bwMode="auto">
              <a:xfrm>
                <a:off x="1320353" y="1639894"/>
                <a:ext cx="2032570" cy="417143"/>
              </a:xfrm>
              <a:prstGeom prst="rect">
                <a:avLst/>
              </a:prstGeom>
              <a:noFill/>
              <a:ln w="28575" algn="ctr">
                <a:noFill/>
                <a:round/>
              </a:ln>
            </p:spPr>
            <p:txBody>
              <a:bodyPr wrap="square" lIns="91440" tIns="45720" rIns="91440" bIns="45720" anchor="ctr">
                <a:no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1800" b="1" kern="0" dirty="0">
                    <a:solidFill>
                      <a:srgbClr val="C00000"/>
                    </a:solidFill>
                    <a:highlight>
                      <a:srgbClr val="FFFF00"/>
                    </a:highlight>
                    <a:latin typeface="华文楷体" panose="02010600040101010101" pitchFamily="2" charset="-122"/>
                    <a:ea typeface="华文楷体" panose="02010600040101010101" pitchFamily="2" charset="-122"/>
                  </a:rPr>
                  <a:t>探索电影评论内容的关键因素</a:t>
                </a:r>
                <a:endParaRPr lang="zh-CN" altLang="en-US" sz="1800" b="1" kern="0" dirty="0">
                  <a:solidFill>
                    <a:srgbClr val="C00000"/>
                  </a:solidFill>
                  <a:highlight>
                    <a:srgbClr val="FFFF00"/>
                  </a:highlight>
                  <a:latin typeface="华文楷体" panose="02010600040101010101" pitchFamily="2" charset="-122"/>
                  <a:ea typeface="华文楷体" panose="02010600040101010101" pitchFamily="2" charset="-122"/>
                </a:endParaRPr>
              </a:p>
            </p:txBody>
          </p:sp>
          <p:sp>
            <p:nvSpPr>
              <p:cNvPr id="30" name="íşḷïḓe"/>
              <p:cNvSpPr/>
              <p:nvPr/>
            </p:nvSpPr>
            <p:spPr>
              <a:xfrm>
                <a:off x="616689" y="2118744"/>
                <a:ext cx="3439898" cy="8333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200" dirty="0">
                    <a:solidFill>
                      <a:schemeClr val="tx1"/>
                    </a:solidFill>
                    <a:latin typeface="华文楷体" panose="02010600040101010101" pitchFamily="2" charset="-122"/>
                    <a:ea typeface="华文楷体" panose="02010600040101010101" pitchFamily="2" charset="-122"/>
                    <a:cs typeface="+mn-ea"/>
                    <a:sym typeface="+mn-lt"/>
                  </a:rPr>
                  <a:t>识别和提取影响观众评价的核心因素，如电影的剧情、演员表现、特效、导演风格等，分析这些因素对电影票房的潜在影响。</a:t>
                </a:r>
                <a:endParaRPr lang="en-US" altLang="zh-CN" sz="1200" dirty="0">
                  <a:solidFill>
                    <a:schemeClr val="tx1"/>
                  </a:solidFill>
                  <a:latin typeface="华文楷体" panose="02010600040101010101" pitchFamily="2" charset="-122"/>
                  <a:ea typeface="华文楷体" panose="02010600040101010101" pitchFamily="2" charset="-122"/>
                  <a:cs typeface="+mn-ea"/>
                  <a:sym typeface="+mn-lt"/>
                </a:endParaRPr>
              </a:p>
            </p:txBody>
          </p:sp>
        </p:grpSp>
        <p:grpSp>
          <p:nvGrpSpPr>
            <p:cNvPr id="20" name="í$1iḑé"/>
            <p:cNvGrpSpPr/>
            <p:nvPr/>
          </p:nvGrpSpPr>
          <p:grpSpPr>
            <a:xfrm>
              <a:off x="1580499" y="4867066"/>
              <a:ext cx="2993464" cy="1298400"/>
              <a:chOff x="870010" y="1787168"/>
              <a:chExt cx="2993464" cy="1298400"/>
            </a:xfrm>
          </p:grpSpPr>
          <p:sp>
            <p:nvSpPr>
              <p:cNvPr id="27" name="íŝḷïḍé"/>
              <p:cNvSpPr/>
              <p:nvPr/>
            </p:nvSpPr>
            <p:spPr bwMode="auto">
              <a:xfrm>
                <a:off x="1213946" y="1787168"/>
                <a:ext cx="2032570" cy="417143"/>
              </a:xfrm>
              <a:prstGeom prst="rect">
                <a:avLst/>
              </a:prstGeom>
              <a:noFill/>
              <a:ln w="28575" algn="ctr">
                <a:noFill/>
                <a:round/>
              </a:ln>
            </p:spPr>
            <p:txBody>
              <a:bodyPr wrap="square" lIns="91440" tIns="45720" rIns="91440" bIns="45720" anchor="ctr">
                <a:no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1600" b="1" kern="0" dirty="0">
                    <a:solidFill>
                      <a:srgbClr val="C00000"/>
                    </a:solidFill>
                    <a:latin typeface="华文楷体" panose="02010600040101010101" pitchFamily="2" charset="-122"/>
                    <a:ea typeface="华文楷体" panose="02010600040101010101" pitchFamily="2" charset="-122"/>
                  </a:rPr>
                  <a:t>评估日期因素对票房的影响</a:t>
                </a:r>
                <a:endParaRPr lang="zh-CN" altLang="en-US" sz="1600" b="1" kern="0" dirty="0">
                  <a:solidFill>
                    <a:srgbClr val="C00000"/>
                  </a:solidFill>
                  <a:latin typeface="华文楷体" panose="02010600040101010101" pitchFamily="2" charset="-122"/>
                  <a:ea typeface="华文楷体" panose="02010600040101010101" pitchFamily="2" charset="-122"/>
                </a:endParaRPr>
              </a:p>
            </p:txBody>
          </p:sp>
          <p:sp>
            <p:nvSpPr>
              <p:cNvPr id="28" name="ïS1idê"/>
              <p:cNvSpPr/>
              <p:nvPr/>
            </p:nvSpPr>
            <p:spPr>
              <a:xfrm>
                <a:off x="870010" y="2185691"/>
                <a:ext cx="2993464" cy="8998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200" dirty="0">
                    <a:solidFill>
                      <a:schemeClr val="tx1"/>
                    </a:solidFill>
                    <a:latin typeface="华文楷体" panose="02010600040101010101" pitchFamily="2" charset="-122"/>
                    <a:ea typeface="华文楷体" panose="02010600040101010101" pitchFamily="2" charset="-122"/>
                    <a:cs typeface="+mn-ea"/>
                    <a:sym typeface="+mn-lt"/>
                  </a:rPr>
                  <a:t>结合每日票房数据，分析不同日期（如周末、工作日、节假日等）对电影票房的影响，判断观众在不同时间段的观影习惯与行为变化。</a:t>
                </a:r>
                <a:endParaRPr lang="en-US" altLang="zh-CN" sz="1200" dirty="0">
                  <a:solidFill>
                    <a:schemeClr val="tx1"/>
                  </a:solidFill>
                  <a:latin typeface="华文楷体" panose="02010600040101010101" pitchFamily="2" charset="-122"/>
                  <a:ea typeface="华文楷体" panose="02010600040101010101" pitchFamily="2" charset="-122"/>
                  <a:cs typeface="+mn-ea"/>
                  <a:sym typeface="+mn-lt"/>
                </a:endParaRPr>
              </a:p>
            </p:txBody>
          </p:sp>
        </p:grpSp>
        <p:grpSp>
          <p:nvGrpSpPr>
            <p:cNvPr id="21" name="iṡļîḓe"/>
            <p:cNvGrpSpPr/>
            <p:nvPr/>
          </p:nvGrpSpPr>
          <p:grpSpPr>
            <a:xfrm>
              <a:off x="4836774" y="4848446"/>
              <a:ext cx="2730896" cy="1153025"/>
              <a:chOff x="930027" y="1768548"/>
              <a:chExt cx="2730896" cy="1153025"/>
            </a:xfrm>
          </p:grpSpPr>
          <p:sp>
            <p:nvSpPr>
              <p:cNvPr id="25" name="íślíḑê"/>
              <p:cNvSpPr/>
              <p:nvPr/>
            </p:nvSpPr>
            <p:spPr bwMode="auto">
              <a:xfrm>
                <a:off x="1217297" y="1768548"/>
                <a:ext cx="2032570" cy="417143"/>
              </a:xfrm>
              <a:prstGeom prst="rect">
                <a:avLst/>
              </a:prstGeom>
              <a:noFill/>
              <a:ln w="28575" algn="ctr">
                <a:noFill/>
                <a:round/>
              </a:ln>
            </p:spPr>
            <p:txBody>
              <a:bodyPr wrap="square" lIns="91440" tIns="45720" rIns="91440" bIns="45720" anchor="ctr">
                <a:norm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2000" b="1" kern="0" dirty="0">
                    <a:solidFill>
                      <a:srgbClr val="C00000"/>
                    </a:solidFill>
                    <a:highlight>
                      <a:srgbClr val="FFFF00"/>
                    </a:highlight>
                    <a:latin typeface="华文楷体" panose="02010600040101010101" pitchFamily="2" charset="-122"/>
                    <a:ea typeface="华文楷体" panose="02010600040101010101" pitchFamily="2" charset="-122"/>
                  </a:rPr>
                  <a:t>揭示地域性差异</a:t>
                </a:r>
                <a:endParaRPr lang="zh-CN" altLang="en-US" sz="2000" b="1" kern="0" dirty="0">
                  <a:solidFill>
                    <a:srgbClr val="C00000"/>
                  </a:solidFill>
                  <a:highlight>
                    <a:srgbClr val="FFFF00"/>
                  </a:highlight>
                  <a:latin typeface="华文楷体" panose="02010600040101010101" pitchFamily="2" charset="-122"/>
                  <a:ea typeface="华文楷体" panose="02010600040101010101" pitchFamily="2" charset="-122"/>
                </a:endParaRPr>
              </a:p>
            </p:txBody>
          </p:sp>
          <p:sp>
            <p:nvSpPr>
              <p:cNvPr id="26" name="íṥlíḋê"/>
              <p:cNvSpPr/>
              <p:nvPr/>
            </p:nvSpPr>
            <p:spPr>
              <a:xfrm>
                <a:off x="930027" y="2125387"/>
                <a:ext cx="2730896" cy="79618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200" dirty="0">
                    <a:solidFill>
                      <a:schemeClr val="tx1"/>
                    </a:solidFill>
                    <a:latin typeface="华文楷体" panose="02010600040101010101" pitchFamily="2" charset="-122"/>
                    <a:ea typeface="华文楷体" panose="02010600040101010101" pitchFamily="2" charset="-122"/>
                    <a:cs typeface="+mn-ea"/>
                    <a:sym typeface="+mn-lt"/>
                  </a:rPr>
                  <a:t>分析不同省份或地区观众对影片的反馈，探索地区文化、观影习惯、社会环境等因素对观众选择和票房影响的差异。</a:t>
                </a:r>
                <a:endParaRPr lang="en-US" altLang="zh-CN" sz="1200" dirty="0">
                  <a:solidFill>
                    <a:schemeClr val="tx1"/>
                  </a:solidFill>
                  <a:latin typeface="华文楷体" panose="02010600040101010101" pitchFamily="2" charset="-122"/>
                  <a:ea typeface="华文楷体" panose="02010600040101010101" pitchFamily="2" charset="-122"/>
                  <a:cs typeface="+mn-ea"/>
                  <a:sym typeface="+mn-lt"/>
                </a:endParaRPr>
              </a:p>
            </p:txBody>
          </p:sp>
        </p:grpSp>
        <p:grpSp>
          <p:nvGrpSpPr>
            <p:cNvPr id="22" name="îślidé"/>
            <p:cNvGrpSpPr/>
            <p:nvPr/>
          </p:nvGrpSpPr>
          <p:grpSpPr>
            <a:xfrm>
              <a:off x="7746338" y="4830700"/>
              <a:ext cx="3204948" cy="1001037"/>
              <a:chOff x="643333" y="1750802"/>
              <a:chExt cx="3204948" cy="1001037"/>
            </a:xfrm>
          </p:grpSpPr>
          <p:sp>
            <p:nvSpPr>
              <p:cNvPr id="23" name="îšľiďé"/>
              <p:cNvSpPr/>
              <p:nvPr/>
            </p:nvSpPr>
            <p:spPr bwMode="auto">
              <a:xfrm>
                <a:off x="1229522" y="1750802"/>
                <a:ext cx="2032570" cy="417143"/>
              </a:xfrm>
              <a:prstGeom prst="rect">
                <a:avLst/>
              </a:prstGeom>
              <a:noFill/>
              <a:ln w="28575" algn="ctr">
                <a:noFill/>
                <a:round/>
              </a:ln>
            </p:spPr>
            <p:txBody>
              <a:bodyPr wrap="square" lIns="91440" tIns="45720" rIns="91440" bIns="45720" anchor="ctr">
                <a:normAutofit/>
              </a:bodyP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ctr" defTabSz="914400"/>
                <a:r>
                  <a:rPr lang="zh-CN" altLang="en-US" sz="1600" b="1" kern="0" dirty="0">
                    <a:solidFill>
                      <a:srgbClr val="C00000"/>
                    </a:solidFill>
                    <a:latin typeface="华文楷体" panose="02010600040101010101" pitchFamily="2" charset="-122"/>
                    <a:ea typeface="华文楷体" panose="02010600040101010101" pitchFamily="2" charset="-122"/>
                  </a:rPr>
                  <a:t>分析票房波动的原因</a:t>
                </a:r>
                <a:endParaRPr lang="zh-CN" altLang="en-US" sz="1600" b="1" kern="0" dirty="0">
                  <a:solidFill>
                    <a:srgbClr val="C00000"/>
                  </a:solidFill>
                  <a:latin typeface="华文楷体" panose="02010600040101010101" pitchFamily="2" charset="-122"/>
                  <a:ea typeface="华文楷体" panose="02010600040101010101" pitchFamily="2" charset="-122"/>
                </a:endParaRPr>
              </a:p>
            </p:txBody>
          </p:sp>
          <p:sp>
            <p:nvSpPr>
              <p:cNvPr id="24" name="iŝḻiďè"/>
              <p:cNvSpPr/>
              <p:nvPr/>
            </p:nvSpPr>
            <p:spPr>
              <a:xfrm>
                <a:off x="643333" y="2063219"/>
                <a:ext cx="3204948" cy="6886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gn="ctr">
                  <a:lnSpc>
                    <a:spcPct val="150000"/>
                  </a:lnSpc>
                  <a:spcBef>
                    <a:spcPct val="0"/>
                  </a:spcBef>
                </a:pPr>
                <a:r>
                  <a:rPr lang="zh-CN" altLang="en-US" sz="1200" dirty="0">
                    <a:solidFill>
                      <a:schemeClr val="tx1"/>
                    </a:solidFill>
                    <a:latin typeface="华文楷体" panose="02010600040101010101" pitchFamily="2" charset="-122"/>
                    <a:ea typeface="华文楷体" panose="02010600040101010101" pitchFamily="2" charset="-122"/>
                    <a:cs typeface="+mn-ea"/>
                    <a:sym typeface="+mn-lt"/>
                  </a:rPr>
                  <a:t>结合票房数据和评论内容，找出票房波动的关键因素，探讨评论中的负面情感是否对票房造成了显著下降，以及正面评论如何促进票房增长。</a:t>
                </a:r>
                <a:endParaRPr lang="en-US" altLang="zh-CN" sz="1200" dirty="0">
                  <a:solidFill>
                    <a:schemeClr val="tx1"/>
                  </a:solidFill>
                  <a:latin typeface="华文楷体" panose="02010600040101010101" pitchFamily="2" charset="-122"/>
                  <a:ea typeface="华文楷体" panose="02010600040101010101" pitchFamily="2" charset="-122"/>
                  <a:cs typeface="+mn-ea"/>
                  <a:sym typeface="+mn-lt"/>
                </a:endParaRPr>
              </a:p>
            </p:txBody>
          </p:sp>
        </p:grpSp>
      </p:grpSp>
      <p:grpSp>
        <p:nvGrpSpPr>
          <p:cNvPr id="55" name="组合 54"/>
          <p:cNvGrpSpPr/>
          <p:nvPr/>
        </p:nvGrpSpPr>
        <p:grpSpPr>
          <a:xfrm>
            <a:off x="310278" y="292989"/>
            <a:ext cx="4476420" cy="647062"/>
            <a:chOff x="363500" y="173190"/>
            <a:chExt cx="4476420" cy="647062"/>
          </a:xfrm>
        </p:grpSpPr>
        <p:sp>
          <p:nvSpPr>
            <p:cNvPr id="56" name="TextBox 55"/>
            <p:cNvSpPr txBox="1"/>
            <p:nvPr/>
          </p:nvSpPr>
          <p:spPr>
            <a:xfrm>
              <a:off x="1053110" y="223027"/>
              <a:ext cx="2524861" cy="438572"/>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分析目标</a:t>
              </a:r>
              <a:endPar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57" name="TextBox 55"/>
            <p:cNvSpPr txBox="1"/>
            <p:nvPr/>
          </p:nvSpPr>
          <p:spPr>
            <a:xfrm>
              <a:off x="1173760" y="597124"/>
              <a:ext cx="3666160" cy="223128"/>
            </a:xfrm>
            <a:prstGeom prst="rect">
              <a:avLst/>
            </a:prstGeom>
            <a:noFill/>
          </p:spPr>
          <p:txBody>
            <a:bodyPr wrap="square" lIns="68571" tIns="34285" rIns="68571" bIns="34285" rtlCol="0">
              <a:spAutoFit/>
            </a:bodyPr>
            <a:lstStyle/>
            <a:p>
              <a:r>
                <a:rPr lang="en-US" altLang="zh-CN" sz="1000" dirty="0">
                  <a:solidFill>
                    <a:schemeClr val="tx1">
                      <a:lumMod val="50000"/>
                      <a:lumOff val="50000"/>
                    </a:schemeClr>
                  </a:solidFill>
                  <a:cs typeface="+mn-ea"/>
                  <a:sym typeface="+mn-lt"/>
                </a:rPr>
                <a:t>Analysis target</a:t>
              </a:r>
              <a:endParaRPr lang="zh-CN" altLang="en-US" sz="1000" dirty="0">
                <a:solidFill>
                  <a:schemeClr val="tx1">
                    <a:lumMod val="50000"/>
                    <a:lumOff val="50000"/>
                  </a:schemeClr>
                </a:solidFill>
                <a:cs typeface="+mn-ea"/>
                <a:sym typeface="+mn-lt"/>
              </a:endParaRPr>
            </a:p>
          </p:txBody>
        </p:sp>
        <p:sp>
          <p:nvSpPr>
            <p:cNvPr id="58" name="椭圆 57"/>
            <p:cNvSpPr/>
            <p:nvPr/>
          </p:nvSpPr>
          <p:spPr>
            <a:xfrm>
              <a:off x="363500" y="173190"/>
              <a:ext cx="627100" cy="627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02</a:t>
              </a:r>
              <a:endParaRPr lang="zh-CN" altLang="en-US" sz="1600" dirty="0">
                <a:latin typeface="思源黑体 CN Medium" panose="020B0600000000000000" pitchFamily="34" charset="-122"/>
                <a:ea typeface="思源黑体 CN Medium" panose="020B0600000000000000" pitchFamily="34" charset="-122"/>
              </a:endParaRPr>
            </a:p>
          </p:txBody>
        </p:sp>
      </p:grpSp>
      <p:sp>
        <p:nvSpPr>
          <p:cNvPr id="61" name="文本框 60"/>
          <p:cNvSpPr txBox="1"/>
          <p:nvPr/>
        </p:nvSpPr>
        <p:spPr>
          <a:xfrm>
            <a:off x="10325100" y="347980"/>
            <a:ext cx="4064000" cy="368300"/>
          </a:xfrm>
          <a:prstGeom prst="rect">
            <a:avLst/>
          </a:prstGeom>
          <a:noFill/>
        </p:spPr>
        <p:txBody>
          <a:bodyPr wrap="square" rtlCol="0">
            <a:spAutoFit/>
          </a:bodyPr>
          <a:lstStyle/>
          <a:p>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accent1">
                  <a:alpha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3648433" y="481707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643997" y="2789044"/>
            <a:ext cx="6842248" cy="1198880"/>
          </a:xfrm>
          <a:prstGeom prst="rect">
            <a:avLst/>
          </a:prstGeom>
          <a:noFill/>
          <a:effectLst/>
        </p:spPr>
        <p:txBody>
          <a:bodyPr wrap="square" rtlCol="0">
            <a:spAutoFit/>
          </a:bodyPr>
          <a:lstStyle/>
          <a:p>
            <a:pPr algn="ctr"/>
            <a:r>
              <a:rPr lang="zh-CN" altLang="en-US" sz="7200" b="1" dirty="0">
                <a:solidFill>
                  <a:schemeClr val="bg1"/>
                </a:solidFill>
                <a:latin typeface="思源宋体 Heavy" panose="02020900000000000000" pitchFamily="18" charset="-122"/>
                <a:ea typeface="思源宋体 Heavy" panose="02020900000000000000" pitchFamily="18" charset="-122"/>
              </a:rPr>
              <a:t>数据处理</a:t>
            </a:r>
            <a:endParaRPr lang="zh-CN" altLang="en-US" sz="7200" b="1" dirty="0">
              <a:solidFill>
                <a:schemeClr val="bg1"/>
              </a:solidFill>
              <a:latin typeface="思源宋体 Heavy" panose="02020900000000000000" pitchFamily="18" charset="-122"/>
              <a:ea typeface="思源宋体 Heavy" panose="02020900000000000000" pitchFamily="18" charset="-122"/>
            </a:endParaRPr>
          </a:p>
        </p:txBody>
      </p:sp>
      <p:sp>
        <p:nvSpPr>
          <p:cNvPr id="12" name="文本框 11"/>
          <p:cNvSpPr txBox="1"/>
          <p:nvPr/>
        </p:nvSpPr>
        <p:spPr>
          <a:xfrm>
            <a:off x="3144421" y="2067417"/>
            <a:ext cx="1841402" cy="584775"/>
          </a:xfrm>
          <a:prstGeom prst="rect">
            <a:avLst/>
          </a:prstGeom>
          <a:noFill/>
        </p:spPr>
        <p:txBody>
          <a:bodyPr wrap="none" rtlCol="0">
            <a:spAutoFit/>
          </a:bodyPr>
          <a:lstStyle/>
          <a:p>
            <a:pPr algn="ctr"/>
            <a:r>
              <a:rPr lang="en-US" altLang="zh-CN" sz="3200" dirty="0">
                <a:solidFill>
                  <a:schemeClr val="accent2"/>
                </a:solidFill>
                <a:latin typeface="思源宋体 Heavy" panose="02020900000000000000" pitchFamily="18" charset="-122"/>
                <a:ea typeface="思源宋体 Heavy" panose="02020900000000000000" pitchFamily="18" charset="-122"/>
              </a:rPr>
              <a:t>PART-03</a:t>
            </a:r>
            <a:endParaRPr lang="zh-CN" altLang="en-US" sz="3200" dirty="0">
              <a:solidFill>
                <a:schemeClr val="accent2"/>
              </a:solidFill>
              <a:latin typeface="思源宋体 Heavy" panose="02020900000000000000" pitchFamily="18" charset="-122"/>
              <a:ea typeface="思源宋体 Heavy" panose="02020900000000000000" pitchFamily="18" charset="-122"/>
            </a:endParaRPr>
          </a:p>
        </p:txBody>
      </p:sp>
      <p:sp>
        <p:nvSpPr>
          <p:cNvPr id="13" name="文本框 12"/>
          <p:cNvSpPr txBox="1"/>
          <p:nvPr/>
        </p:nvSpPr>
        <p:spPr>
          <a:xfrm>
            <a:off x="1570853" y="3970583"/>
            <a:ext cx="4988537" cy="344805"/>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rPr>
              <a:t>data process</a:t>
            </a:r>
            <a:endPar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16"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818" y="1695450"/>
            <a:ext cx="3883544" cy="387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bldLvl="0" animBg="1"/>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53594" y="258436"/>
            <a:ext cx="4454195" cy="734484"/>
            <a:chOff x="363500" y="173190"/>
            <a:chExt cx="4454195" cy="734484"/>
          </a:xfrm>
        </p:grpSpPr>
        <p:sp>
          <p:nvSpPr>
            <p:cNvPr id="33" name="TextBox 55"/>
            <p:cNvSpPr txBox="1"/>
            <p:nvPr/>
          </p:nvSpPr>
          <p:spPr>
            <a:xfrm>
              <a:off x="1053110" y="223027"/>
              <a:ext cx="2524861" cy="436245"/>
            </a:xfrm>
            <a:prstGeom prst="rect">
              <a:avLst/>
            </a:prstGeom>
            <a:noFill/>
          </p:spPr>
          <p:txBody>
            <a:bodyPr wrap="square" lIns="68571" tIns="34285" rIns="68571" bIns="34285" rtlCol="0">
              <a:spAutoFit/>
            </a:bodyPr>
            <a:lstStyle/>
            <a:p>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数据处理</a:t>
              </a:r>
              <a:endPar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34" name="TextBox 55"/>
            <p:cNvSpPr txBox="1"/>
            <p:nvPr/>
          </p:nvSpPr>
          <p:spPr>
            <a:xfrm>
              <a:off x="1151535" y="609859"/>
              <a:ext cx="3666160" cy="297815"/>
            </a:xfrm>
            <a:prstGeom prst="rect">
              <a:avLst/>
            </a:prstGeom>
            <a:noFill/>
          </p:spPr>
          <p:txBody>
            <a:bodyPr wrap="square" lIns="68571" tIns="34285" rIns="68571" bIns="34285" rtlCol="0">
              <a:spAutoFit/>
            </a:bodyPr>
            <a:lstStyle/>
            <a:p>
              <a:pPr>
                <a:lnSpc>
                  <a:spcPct val="150000"/>
                </a:lnSpc>
              </a:pPr>
              <a:r>
                <a:rPr lang="en-US" altLang="zh-CN" sz="1000" dirty="0">
                  <a:solidFill>
                    <a:schemeClr val="bg1">
                      <a:lumMod val="50000"/>
                    </a:schemeClr>
                  </a:solidFill>
                  <a:latin typeface="思源黑体" panose="020B0500000000090000" pitchFamily="34" charset="-122"/>
                  <a:ea typeface="思源黑体" panose="020B0500000000090000" pitchFamily="34" charset="-122"/>
                </a:rPr>
                <a:t>data process</a:t>
              </a:r>
              <a:endParaRPr lang="en-US" altLang="zh-CN" sz="1000" dirty="0">
                <a:solidFill>
                  <a:schemeClr val="bg1">
                    <a:lumMod val="50000"/>
                  </a:schemeClr>
                </a:solidFill>
                <a:latin typeface="思源黑体" panose="020B0500000000090000" pitchFamily="34" charset="-122"/>
                <a:ea typeface="思源黑体" panose="020B0500000000090000" pitchFamily="34" charset="-122"/>
              </a:endParaRPr>
            </a:p>
          </p:txBody>
        </p:sp>
        <p:sp>
          <p:nvSpPr>
            <p:cNvPr id="35" name="椭圆 34"/>
            <p:cNvSpPr/>
            <p:nvPr/>
          </p:nvSpPr>
          <p:spPr>
            <a:xfrm>
              <a:off x="363500" y="173190"/>
              <a:ext cx="627100" cy="627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思源黑体 CN Medium" panose="020B0600000000000000" pitchFamily="34" charset="-122"/>
                  <a:ea typeface="思源黑体 CN Medium" panose="020B0600000000000000" pitchFamily="34" charset="-122"/>
                </a:rPr>
                <a:t>03</a:t>
              </a:r>
              <a:endParaRPr lang="zh-CN" altLang="en-US" sz="1600" dirty="0">
                <a:latin typeface="思源黑体 CN Medium" panose="020B0600000000000000" pitchFamily="34" charset="-122"/>
                <a:ea typeface="思源黑体 CN Medium" panose="020B0600000000000000" pitchFamily="34" charset="-122"/>
              </a:endParaRPr>
            </a:p>
          </p:txBody>
        </p:sp>
      </p:gr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1317" y="6356740"/>
            <a:ext cx="2383887" cy="342271"/>
          </a:xfrm>
          <a:prstGeom prst="rect">
            <a:avLst/>
          </a:prstGeom>
        </p:spPr>
      </p:pic>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5135" t="36629" r="14445" b="35907"/>
          <a:stretch>
            <a:fillRect/>
          </a:stretch>
        </p:blipFill>
        <p:spPr>
          <a:xfrm>
            <a:off x="10307222" y="216970"/>
            <a:ext cx="1592729" cy="621177"/>
          </a:xfrm>
          <a:prstGeom prst="rect">
            <a:avLst/>
          </a:prstGeom>
        </p:spPr>
      </p:pic>
      <p:sp>
        <p:nvSpPr>
          <p:cNvPr id="51" name="矩形 50"/>
          <p:cNvSpPr/>
          <p:nvPr/>
        </p:nvSpPr>
        <p:spPr>
          <a:xfrm>
            <a:off x="2065946" y="943898"/>
            <a:ext cx="8241716" cy="1331611"/>
          </a:xfrm>
          <a:prstGeom prst="rect">
            <a:avLst/>
          </a:prstGeom>
          <a:solidFill>
            <a:schemeClr val="accent1">
              <a:lumMod val="75000"/>
            </a:schemeClr>
          </a:solidFill>
          <a:ln>
            <a:noFill/>
          </a:ln>
          <a:effectLst>
            <a:outerShdw blurRad="4318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华文楷体" panose="02010600040101010101" pitchFamily="2" charset="-122"/>
                <a:ea typeface="华文楷体" panose="02010600040101010101" pitchFamily="2" charset="-122"/>
              </a:rPr>
              <a:t>Bert</a:t>
            </a:r>
            <a:r>
              <a:rPr lang="zh-CN" altLang="en-US" sz="1400" b="1" dirty="0">
                <a:latin typeface="华文楷体" panose="02010600040101010101" pitchFamily="2" charset="-122"/>
                <a:ea typeface="华文楷体" panose="02010600040101010101" pitchFamily="2" charset="-122"/>
              </a:rPr>
              <a:t>模型：</a:t>
            </a:r>
            <a:r>
              <a:rPr lang="en-US" altLang="zh-CN" sz="1400" b="1" dirty="0">
                <a:latin typeface="华文楷体" panose="02010600040101010101" pitchFamily="2" charset="-122"/>
                <a:ea typeface="华文楷体" panose="02010600040101010101" pitchFamily="2" charset="-122"/>
              </a:rPr>
              <a:t>BERT</a:t>
            </a:r>
            <a:r>
              <a:rPr lang="zh-CN" altLang="en-US" sz="1400" b="1" dirty="0">
                <a:latin typeface="华文楷体" panose="02010600040101010101" pitchFamily="2" charset="-122"/>
                <a:ea typeface="华文楷体" panose="02010600040101010101" pitchFamily="2" charset="-122"/>
              </a:rPr>
              <a:t>（</a:t>
            </a:r>
            <a:r>
              <a:rPr lang="en-US" altLang="zh-CN" sz="1400" b="1" dirty="0">
                <a:latin typeface="华文楷体" panose="02010600040101010101" pitchFamily="2" charset="-122"/>
                <a:ea typeface="华文楷体" panose="02010600040101010101" pitchFamily="2" charset="-122"/>
              </a:rPr>
              <a:t>Bidirectional Encoder Representations from Transformers</a:t>
            </a:r>
            <a:r>
              <a:rPr lang="zh-CN" altLang="en-US" sz="1400" b="1" dirty="0">
                <a:latin typeface="华文楷体" panose="02010600040101010101" pitchFamily="2" charset="-122"/>
                <a:ea typeface="华文楷体" panose="02010600040101010101" pitchFamily="2" charset="-122"/>
              </a:rPr>
              <a:t>）是</a:t>
            </a:r>
            <a:r>
              <a:rPr lang="zh-CN" altLang="en-US" sz="1200" b="1" dirty="0">
                <a:latin typeface="华文楷体" panose="02010600040101010101" pitchFamily="2" charset="-122"/>
                <a:ea typeface="华文楷体" panose="02010600040101010101" pitchFamily="2" charset="-122"/>
              </a:rPr>
              <a:t>一个基于</a:t>
            </a:r>
            <a:r>
              <a:rPr lang="en-US" altLang="zh-CN" sz="1200" b="1" dirty="0">
                <a:latin typeface="华文楷体" panose="02010600040101010101" pitchFamily="2" charset="-122"/>
                <a:ea typeface="华文楷体" panose="02010600040101010101" pitchFamily="2" charset="-122"/>
              </a:rPr>
              <a:t>Transformer</a:t>
            </a:r>
            <a:r>
              <a:rPr lang="zh-CN" altLang="en-US" sz="1200" b="1" dirty="0">
                <a:latin typeface="华文楷体" panose="02010600040101010101" pitchFamily="2" charset="-122"/>
                <a:ea typeface="华文楷体" panose="02010600040101010101" pitchFamily="2" charset="-122"/>
              </a:rPr>
              <a:t>架构的预训练语言模型。它通过同时考虑文本的左右上下文（双向编码）来生成词的表示，从而捕捉更丰富的语义信息。</a:t>
            </a:r>
            <a:r>
              <a:rPr lang="en-US" altLang="zh-CN" sz="1200" b="1" dirty="0">
                <a:latin typeface="华文楷体" panose="02010600040101010101" pitchFamily="2" charset="-122"/>
                <a:ea typeface="华文楷体" panose="02010600040101010101" pitchFamily="2" charset="-122"/>
              </a:rPr>
              <a:t>BERT</a:t>
            </a:r>
            <a:r>
              <a:rPr lang="zh-CN" altLang="en-US" sz="1200" b="1" dirty="0">
                <a:latin typeface="华文楷体" panose="02010600040101010101" pitchFamily="2" charset="-122"/>
                <a:ea typeface="华文楷体" panose="02010600040101010101" pitchFamily="2" charset="-122"/>
              </a:rPr>
              <a:t>采用了两种主要的预训练任务：</a:t>
            </a:r>
            <a:r>
              <a:rPr lang="en-US" altLang="zh-CN" sz="1200" b="1" dirty="0">
                <a:latin typeface="华文楷体" panose="02010600040101010101" pitchFamily="2" charset="-122"/>
                <a:ea typeface="华文楷体" panose="02010600040101010101" pitchFamily="2" charset="-122"/>
              </a:rPr>
              <a:t>Masked Language Model</a:t>
            </a:r>
            <a:r>
              <a:rPr lang="zh-CN" altLang="en-US" sz="1200" b="1" dirty="0">
                <a:latin typeface="华文楷体" panose="02010600040101010101" pitchFamily="2" charset="-122"/>
                <a:ea typeface="华文楷体" panose="02010600040101010101" pitchFamily="2" charset="-122"/>
              </a:rPr>
              <a:t>（随机掩盖部分词并预测其内容）和</a:t>
            </a:r>
            <a:r>
              <a:rPr lang="en-US" altLang="zh-CN" sz="1200" b="1" dirty="0">
                <a:latin typeface="华文楷体" panose="02010600040101010101" pitchFamily="2" charset="-122"/>
                <a:ea typeface="华文楷体" panose="02010600040101010101" pitchFamily="2" charset="-122"/>
              </a:rPr>
              <a:t>Next Sentence Prediction</a:t>
            </a:r>
            <a:r>
              <a:rPr lang="zh-CN" altLang="en-US" sz="1200" b="1" dirty="0">
                <a:latin typeface="华文楷体" panose="02010600040101010101" pitchFamily="2" charset="-122"/>
                <a:ea typeface="华文楷体" panose="02010600040101010101" pitchFamily="2" charset="-122"/>
              </a:rPr>
              <a:t>（判断两个句子是否在原文中相邻），这些任务使得</a:t>
            </a:r>
            <a:r>
              <a:rPr lang="en-US" altLang="zh-CN" sz="1200" b="1" dirty="0">
                <a:latin typeface="华文楷体" panose="02010600040101010101" pitchFamily="2" charset="-122"/>
                <a:ea typeface="华文楷体" panose="02010600040101010101" pitchFamily="2" charset="-122"/>
              </a:rPr>
              <a:t>BERT</a:t>
            </a:r>
            <a:r>
              <a:rPr lang="zh-CN" altLang="en-US" sz="1200" b="1" dirty="0">
                <a:latin typeface="华文楷体" panose="02010600040101010101" pitchFamily="2" charset="-122"/>
                <a:ea typeface="华文楷体" panose="02010600040101010101" pitchFamily="2" charset="-122"/>
              </a:rPr>
              <a:t>能够在多种自然语言处理（</a:t>
            </a:r>
            <a:r>
              <a:rPr lang="en-US" altLang="zh-CN" sz="1200" b="1" dirty="0">
                <a:latin typeface="华文楷体" panose="02010600040101010101" pitchFamily="2" charset="-122"/>
                <a:ea typeface="华文楷体" panose="02010600040101010101" pitchFamily="2" charset="-122"/>
              </a:rPr>
              <a:t>NLP</a:t>
            </a:r>
            <a:r>
              <a:rPr lang="zh-CN" altLang="en-US" sz="1200" b="1" dirty="0">
                <a:latin typeface="华文楷体" panose="02010600040101010101" pitchFamily="2" charset="-122"/>
                <a:ea typeface="华文楷体" panose="02010600040101010101" pitchFamily="2" charset="-122"/>
              </a:rPr>
              <a:t>）任务中提供强大的上下文理解能力。</a:t>
            </a:r>
            <a:endParaRPr lang="zh-CN" altLang="en-US" sz="1200" b="1" dirty="0">
              <a:latin typeface="华文楷体" panose="02010600040101010101" pitchFamily="2" charset="-122"/>
              <a:ea typeface="华文楷体" panose="02010600040101010101" pitchFamily="2" charset="-122"/>
            </a:endParaRPr>
          </a:p>
        </p:txBody>
      </p:sp>
      <p:sp>
        <p:nvSpPr>
          <p:cNvPr id="54" name="矩形 53"/>
          <p:cNvSpPr/>
          <p:nvPr>
            <p:custDataLst>
              <p:tags r:id="rId3"/>
            </p:custDataLst>
          </p:nvPr>
        </p:nvSpPr>
        <p:spPr>
          <a:xfrm>
            <a:off x="3568065" y="1958686"/>
            <a:ext cx="3319266" cy="684803"/>
          </a:xfrm>
          <a:prstGeom prst="rect">
            <a:avLst/>
          </a:prstGeom>
        </p:spPr>
        <p:txBody>
          <a:bodyPr wrap="square">
            <a:spAutoFit/>
          </a:bodyPr>
          <a:lstStyle/>
          <a:p>
            <a:pPr algn="ctr">
              <a:lnSpc>
                <a:spcPct val="150000"/>
              </a:lnSpc>
            </a:pPr>
            <a:endParaRPr lang="zh-CN" altLang="en-US" sz="2800" dirty="0">
              <a:latin typeface="华文行楷" panose="02010800040101010101" pitchFamily="2" charset="-122"/>
              <a:ea typeface="华文行楷" panose="02010800040101010101" pitchFamily="2" charset="-122"/>
            </a:endParaRPr>
          </a:p>
        </p:txBody>
      </p:sp>
      <p:sp>
        <p:nvSpPr>
          <p:cNvPr id="5" name="îṧlîḑe"/>
          <p:cNvSpPr/>
          <p:nvPr/>
        </p:nvSpPr>
        <p:spPr>
          <a:xfrm>
            <a:off x="2065655" y="2640692"/>
            <a:ext cx="2159000" cy="2004703"/>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000" dirty="0"/>
              <a:t>文本信息（评论数据）</a:t>
            </a:r>
            <a:endParaRPr lang="id-ID" altLang="zh-CN" sz="2000" dirty="0"/>
          </a:p>
        </p:txBody>
      </p:sp>
      <p:sp>
        <p:nvSpPr>
          <p:cNvPr id="6" name="ïṧļïḋê"/>
          <p:cNvSpPr/>
          <p:nvPr/>
        </p:nvSpPr>
        <p:spPr>
          <a:xfrm>
            <a:off x="4807764" y="2943270"/>
            <a:ext cx="2412641" cy="1400525"/>
          </a:xfrm>
          <a:prstGeom prst="rightArrow">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sz="1600" b="1" dirty="0"/>
              <a:t>        Bert</a:t>
            </a:r>
            <a:r>
              <a:rPr lang="zh-CN" altLang="en-US" sz="1600" b="1" dirty="0"/>
              <a:t>模型</a:t>
            </a:r>
            <a:endParaRPr lang="zh-CN" altLang="en-US" sz="1600" b="1" dirty="0"/>
          </a:p>
        </p:txBody>
      </p:sp>
      <p:sp>
        <p:nvSpPr>
          <p:cNvPr id="7" name="îṧlîḑe"/>
          <p:cNvSpPr/>
          <p:nvPr/>
        </p:nvSpPr>
        <p:spPr>
          <a:xfrm>
            <a:off x="7803515" y="2718162"/>
            <a:ext cx="2343150" cy="2159266"/>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dirty="0"/>
              <a:t>打分信息（</a:t>
            </a:r>
            <a:r>
              <a:rPr lang="en-US" altLang="zh-CN" dirty="0"/>
              <a:t>0</a:t>
            </a:r>
            <a:r>
              <a:rPr lang="zh-CN" altLang="en-US" dirty="0"/>
              <a:t>为负面评价，</a:t>
            </a:r>
            <a:r>
              <a:rPr lang="en-US" altLang="zh-CN" dirty="0"/>
              <a:t>1</a:t>
            </a:r>
            <a:r>
              <a:rPr lang="zh-CN" altLang="en-US" dirty="0"/>
              <a:t>为正面评价）</a:t>
            </a:r>
            <a:endParaRPr lang="id-ID" altLang="zh-CN" dirty="0"/>
          </a:p>
        </p:txBody>
      </p:sp>
      <p:sp>
        <p:nvSpPr>
          <p:cNvPr id="2" name="矩形 1"/>
          <p:cNvSpPr/>
          <p:nvPr/>
        </p:nvSpPr>
        <p:spPr>
          <a:xfrm>
            <a:off x="-317" y="5011420"/>
            <a:ext cx="12174855" cy="583565"/>
          </a:xfrm>
          <a:prstGeom prst="rect">
            <a:avLst/>
          </a:prstGeom>
          <a:noFill/>
          <a:ln>
            <a:noFill/>
          </a:ln>
        </p:spPr>
        <p:txBody>
          <a:bodyPr wrap="none" rtlCol="0" anchor="t">
            <a:spAutoFit/>
          </a:bodyPr>
          <a:p>
            <a:pPr algn="ctr"/>
            <a:r>
              <a:rPr lang="zh-CN" altLang="en-US" sz="3200" b="1">
                <a:ln/>
                <a:solidFill>
                  <a:schemeClr val="accent1"/>
                </a:solidFill>
                <a:effectLst>
                  <a:outerShdw blurRad="38100" dist="25400" dir="5400000" algn="ctr" rotWithShape="0">
                    <a:srgbClr val="6E747A">
                      <a:alpha val="43000"/>
                    </a:srgbClr>
                  </a:outerShdw>
                </a:effectLst>
              </a:rPr>
              <a:t>采用</a:t>
            </a:r>
            <a:r>
              <a:rPr lang="en-US" altLang="zh-CN" sz="3200" b="1">
                <a:ln/>
                <a:solidFill>
                  <a:schemeClr val="accent1"/>
                </a:solidFill>
                <a:effectLst>
                  <a:outerShdw blurRad="38100" dist="25400" dir="5400000" algn="ctr" rotWithShape="0">
                    <a:srgbClr val="6E747A">
                      <a:alpha val="43000"/>
                    </a:srgbClr>
                  </a:outerShdw>
                </a:effectLst>
              </a:rPr>
              <a:t>weibo_senti_100k</a:t>
            </a:r>
            <a:r>
              <a:rPr lang="zh-CN" altLang="en-US" sz="3200" b="1">
                <a:ln/>
                <a:solidFill>
                  <a:schemeClr val="accent1"/>
                </a:solidFill>
                <a:effectLst>
                  <a:outerShdw blurRad="38100" dist="25400" dir="5400000" algn="ctr" rotWithShape="0">
                    <a:srgbClr val="6E747A">
                      <a:alpha val="43000"/>
                    </a:srgbClr>
                  </a:outerShdw>
                </a:effectLst>
              </a:rPr>
              <a:t>数据训练，在训练集上准确率达到</a:t>
            </a:r>
            <a:r>
              <a:rPr lang="en-US" altLang="zh-CN" sz="3200" b="1">
                <a:ln/>
                <a:solidFill>
                  <a:schemeClr val="accent1"/>
                </a:solidFill>
                <a:effectLst>
                  <a:outerShdw blurRad="38100" dist="25400" dir="5400000" algn="ctr" rotWithShape="0">
                    <a:srgbClr val="6E747A">
                      <a:alpha val="43000"/>
                    </a:srgbClr>
                  </a:outerShdw>
                </a:effectLst>
              </a:rPr>
              <a:t>91.5%</a:t>
            </a:r>
            <a:endParaRPr lang="en-US" altLang="zh-CN" sz="3200" b="1">
              <a:ln/>
              <a:solidFill>
                <a:schemeClr val="accent1"/>
              </a:solidFill>
              <a:effectLst>
                <a:outerShdw blurRad="38100" dist="25400" dir="5400000" algn="ctr" rotWithShape="0">
                  <a:srgbClr val="6E747A">
                    <a:alpha val="43000"/>
                  </a:srgbClr>
                </a:outerShdw>
              </a:effectLst>
            </a:endParaRPr>
          </a:p>
        </p:txBody>
      </p:sp>
      <p:sp>
        <p:nvSpPr>
          <p:cNvPr id="8" name="上箭头 7"/>
          <p:cNvSpPr/>
          <p:nvPr/>
        </p:nvSpPr>
        <p:spPr>
          <a:xfrm>
            <a:off x="5581650" y="4164965"/>
            <a:ext cx="552450" cy="74612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5886" b="7963"/>
          <a:stretch>
            <a:fillRect/>
          </a:stretch>
        </p:blipFill>
        <p:spPr>
          <a:xfrm flipH="1">
            <a:off x="943" y="856036"/>
            <a:ext cx="12190111" cy="5222402"/>
          </a:xfrm>
          <a:prstGeom prst="rect">
            <a:avLst/>
          </a:prstGeom>
        </p:spPr>
      </p:pic>
      <p:sp>
        <p:nvSpPr>
          <p:cNvPr id="6" name="矩形 5"/>
          <p:cNvSpPr/>
          <p:nvPr/>
        </p:nvSpPr>
        <p:spPr>
          <a:xfrm>
            <a:off x="944" y="856036"/>
            <a:ext cx="12191998" cy="5222402"/>
          </a:xfrm>
          <a:prstGeom prst="rect">
            <a:avLst/>
          </a:prstGeom>
          <a:gradFill flip="none" rotWithShape="1">
            <a:gsLst>
              <a:gs pos="0">
                <a:schemeClr val="accent3">
                  <a:alpha val="93000"/>
                </a:schemeClr>
              </a:gs>
              <a:gs pos="75000">
                <a:schemeClr val="accent1">
                  <a:alpha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3648433" y="4817074"/>
            <a:ext cx="833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p:cNvSpPr txBox="1"/>
          <p:nvPr/>
        </p:nvSpPr>
        <p:spPr>
          <a:xfrm>
            <a:off x="643997" y="2789044"/>
            <a:ext cx="6842248" cy="1200329"/>
          </a:xfrm>
          <a:prstGeom prst="rect">
            <a:avLst/>
          </a:prstGeom>
          <a:noFill/>
          <a:effectLst/>
        </p:spPr>
        <p:txBody>
          <a:bodyPr wrap="square" rtlCol="0">
            <a:spAutoFit/>
          </a:bodyPr>
          <a:lstStyle/>
          <a:p>
            <a:pPr algn="ctr"/>
            <a:r>
              <a:rPr lang="zh-CN" altLang="en-US" sz="7200" b="1" dirty="0">
                <a:solidFill>
                  <a:schemeClr val="bg1"/>
                </a:solidFill>
                <a:latin typeface="思源宋体 Heavy" panose="02020900000000000000" pitchFamily="18" charset="-122"/>
                <a:ea typeface="思源宋体 Heavy" panose="02020900000000000000" pitchFamily="18" charset="-122"/>
              </a:rPr>
              <a:t>可视设计</a:t>
            </a:r>
            <a:endParaRPr lang="zh-CN" altLang="en-US" sz="7200" b="1" dirty="0">
              <a:solidFill>
                <a:schemeClr val="bg1"/>
              </a:solidFill>
              <a:latin typeface="思源宋体 Heavy" panose="02020900000000000000" pitchFamily="18" charset="-122"/>
              <a:ea typeface="思源宋体 Heavy" panose="02020900000000000000" pitchFamily="18" charset="-122"/>
            </a:endParaRPr>
          </a:p>
        </p:txBody>
      </p:sp>
      <p:sp>
        <p:nvSpPr>
          <p:cNvPr id="12" name="文本框 11"/>
          <p:cNvSpPr txBox="1"/>
          <p:nvPr/>
        </p:nvSpPr>
        <p:spPr>
          <a:xfrm>
            <a:off x="3144420" y="2067417"/>
            <a:ext cx="1841402" cy="584775"/>
          </a:xfrm>
          <a:prstGeom prst="rect">
            <a:avLst/>
          </a:prstGeom>
          <a:noFill/>
        </p:spPr>
        <p:txBody>
          <a:bodyPr wrap="none" rtlCol="0">
            <a:spAutoFit/>
          </a:bodyPr>
          <a:lstStyle/>
          <a:p>
            <a:pPr algn="ctr"/>
            <a:r>
              <a:rPr lang="en-US" altLang="zh-CN" sz="3200" dirty="0">
                <a:solidFill>
                  <a:schemeClr val="accent2"/>
                </a:solidFill>
                <a:latin typeface="思源宋体 Heavy" panose="02020900000000000000" pitchFamily="18" charset="-122"/>
                <a:ea typeface="思源宋体 Heavy" panose="02020900000000000000" pitchFamily="18" charset="-122"/>
              </a:rPr>
              <a:t>PART-04</a:t>
            </a:r>
            <a:endParaRPr lang="zh-CN" altLang="en-US" sz="3200" dirty="0">
              <a:solidFill>
                <a:schemeClr val="accent2"/>
              </a:solidFill>
              <a:latin typeface="思源宋体 Heavy" panose="02020900000000000000" pitchFamily="18" charset="-122"/>
              <a:ea typeface="思源宋体 Heavy" panose="02020900000000000000" pitchFamily="18" charset="-122"/>
            </a:endParaRPr>
          </a:p>
        </p:txBody>
      </p:sp>
      <p:sp>
        <p:nvSpPr>
          <p:cNvPr id="13" name="文本框 12"/>
          <p:cNvSpPr txBox="1"/>
          <p:nvPr/>
        </p:nvSpPr>
        <p:spPr>
          <a:xfrm>
            <a:off x="1570853" y="3970583"/>
            <a:ext cx="4988537" cy="316369"/>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rPr>
              <a:t>Visual design</a:t>
            </a:r>
            <a:endParaRPr lang="en-US" altLang="zh-CN" sz="1100"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sp>
        <p:nvSpPr>
          <p:cNvPr id="16" name="iconfont-11208-5297042"/>
          <p:cNvSpPr/>
          <p:nvPr/>
        </p:nvSpPr>
        <p:spPr>
          <a:xfrm>
            <a:off x="240665" y="328295"/>
            <a:ext cx="546735" cy="36449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8" name="组合 17"/>
          <p:cNvGrpSpPr/>
          <p:nvPr/>
        </p:nvGrpSpPr>
        <p:grpSpPr>
          <a:xfrm>
            <a:off x="10722716" y="6421225"/>
            <a:ext cx="1093905" cy="203200"/>
            <a:chOff x="2400300" y="-914400"/>
            <a:chExt cx="1093905" cy="203200"/>
          </a:xfrm>
        </p:grpSpPr>
        <p:sp>
          <p:nvSpPr>
            <p:cNvPr id="19" name="椭圆 18"/>
            <p:cNvSpPr/>
            <p:nvPr/>
          </p:nvSpPr>
          <p:spPr>
            <a:xfrm>
              <a:off x="2400300"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845653"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291005" y="-914400"/>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818" y="1695450"/>
            <a:ext cx="3883544" cy="387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11.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12.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13.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14.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15.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16.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17.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18.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19.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2.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20.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21.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22.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23.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24.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25.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26.xml><?xml version="1.0" encoding="utf-8"?>
<p:tagLst xmlns:p="http://schemas.openxmlformats.org/presentationml/2006/main">
  <p:tag name="ISLIDE.TEMPLATE" val="https://www.islide.cc;"/>
</p:tagLst>
</file>

<file path=ppt/tags/tag27.xml><?xml version="1.0" encoding="utf-8"?>
<p:tagLst xmlns:p="http://schemas.openxmlformats.org/presentationml/2006/main">
  <p:tag name="ISLIDE.TEMPLATE" val="https://www.islide.cc;"/>
</p:tagLst>
</file>

<file path=ppt/tags/tag28.xml><?xml version="1.0" encoding="utf-8"?>
<p:tagLst xmlns:p="http://schemas.openxmlformats.org/presentationml/2006/main">
  <p:tag name="KSO_WM_DIAGRAM_VIRTUALLY_FRAME" val="{&quot;height&quot;:150.3669291338583,&quot;left&quot;:534.4299212598424,&quot;top&quot;:144.45708661417322,&quot;width&quot;:318.9522047244095}"/>
</p:tagLst>
</file>

<file path=ppt/tags/tag29.xml><?xml version="1.0" encoding="utf-8"?>
<p:tagLst xmlns:p="http://schemas.openxmlformats.org/presentationml/2006/main">
  <p:tag name="ISLIDE.TEMPLATE" val="https://www.islide.cc;"/>
</p:tagLst>
</file>

<file path=ppt/tags/tag3.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30.xml><?xml version="1.0" encoding="utf-8"?>
<p:tagLst xmlns:p="http://schemas.openxmlformats.org/presentationml/2006/main">
  <p:tag name="ISLIDE.ICON" val="#72147;#102796;#132408;"/>
</p:tagLst>
</file>

<file path=ppt/tags/tag31.xml><?xml version="1.0" encoding="utf-8"?>
<p:tagLst xmlns:p="http://schemas.openxmlformats.org/presentationml/2006/main">
  <p:tag name="KSO_WM_DIAGRAM_VIRTUALLY_FRAME" val="{&quot;height&quot;:336.12236220472454,&quot;left&quot;:77.55944881889764,&quot;top&quot;:139.5635433070866,&quot;width&quot;:401.1911811023621}"/>
</p:tagLst>
</file>

<file path=ppt/tags/tag32.xml><?xml version="1.0" encoding="utf-8"?>
<p:tagLst xmlns:p="http://schemas.openxmlformats.org/presentationml/2006/main">
  <p:tag name="KSO_WM_DIAGRAM_VIRTUALLY_FRAME" val="{&quot;height&quot;:336.12236220472454,&quot;left&quot;:77.55944881889764,&quot;top&quot;:139.5635433070866,&quot;width&quot;:401.1911811023621}"/>
</p:tagLst>
</file>

<file path=ppt/tags/tag33.xml><?xml version="1.0" encoding="utf-8"?>
<p:tagLst xmlns:p="http://schemas.openxmlformats.org/presentationml/2006/main">
  <p:tag name="KSO_WM_DIAGRAM_VIRTUALLY_FRAME" val="{&quot;height&quot;:336.12236220472454,&quot;left&quot;:77.55944881889764,&quot;top&quot;:139.5635433070866,&quot;width&quot;:401.1911811023621}"/>
</p:tagLst>
</file>

<file path=ppt/tags/tag34.xml><?xml version="1.0" encoding="utf-8"?>
<p:tagLst xmlns:p="http://schemas.openxmlformats.org/presentationml/2006/main">
  <p:tag name="ISLIDE.ICON" val="#72147;#102796;#132408;"/>
</p:tagLst>
</file>

<file path=ppt/tags/tag35.xml><?xml version="1.0" encoding="utf-8"?>
<p:tagLst xmlns:p="http://schemas.openxmlformats.org/presentationml/2006/main">
  <p:tag name="ISLIDE.TEMPLATE" val="https://www.islide.cc;"/>
</p:tagLst>
</file>

<file path=ppt/tags/tag36.xml><?xml version="1.0" encoding="utf-8"?>
<p:tagLst xmlns:p="http://schemas.openxmlformats.org/presentationml/2006/main">
  <p:tag name="KSO_WM_DIAGRAM_VIRTUALLY_FRAME" val="{&quot;height&quot;:150.3669291338583,&quot;left&quot;:534.4299212598424,&quot;top&quot;:144.45708661417322,&quot;width&quot;:318.9522047244095}"/>
</p:tagLst>
</file>

<file path=ppt/tags/tag37.xml><?xml version="1.0" encoding="utf-8"?>
<p:tagLst xmlns:p="http://schemas.openxmlformats.org/presentationml/2006/main">
  <p:tag name="KSO_WM_DIAGRAM_VIRTUALLY_FRAME" val="{&quot;height&quot;:336.12236220472454,&quot;left&quot;:77.55944881889764,&quot;top&quot;:139.5635433070866,&quot;width&quot;:401.1911811023621}"/>
</p:tagLst>
</file>

<file path=ppt/tags/tag38.xml><?xml version="1.0" encoding="utf-8"?>
<p:tagLst xmlns:p="http://schemas.openxmlformats.org/presentationml/2006/main">
  <p:tag name="ISLIDE.TEMPLATE" val="https://www.islide.cc;"/>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40.xml><?xml version="1.0" encoding="utf-8"?>
<p:tagLst xmlns:p="http://schemas.openxmlformats.org/presentationml/2006/main">
  <p:tag name="COMMONDATA" val="eyJoZGlkIjoiMDkxZTNkYTE4MzcwZjBiNTE3ZTU5YTYxZWM3NjgzODMifQ=="/>
</p:tagLst>
</file>

<file path=ppt/tags/tag5.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6.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7.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8.xml><?xml version="1.0" encoding="utf-8"?>
<p:tagLst xmlns:p="http://schemas.openxmlformats.org/presentationml/2006/main">
  <p:tag name="KSO_WM_DIAGRAM_VIRTUALLY_FRAME" val="{&quot;height&quot;:525.751968503937,&quot;left&quot;:514.377874015748,&quot;top&quot;:8.32724409448819,&quot;width&quot;:426.95944881889756}"/>
</p:tagLst>
</file>

<file path=ppt/tags/tag9.xml><?xml version="1.0" encoding="utf-8"?>
<p:tagLst xmlns:p="http://schemas.openxmlformats.org/presentationml/2006/main">
  <p:tag name="KSO_WM_DIAGRAM_VIRTUALLY_FRAME" val="{&quot;height&quot;:525.751968503937,&quot;left&quot;:514.377874015748,&quot;top&quot;:8.32724409448819,&quot;width&quot;:426.95944881889756}"/>
</p:tagLst>
</file>

<file path=ppt/theme/theme1.xml><?xml version="1.0" encoding="utf-8"?>
<a:theme xmlns:a="http://schemas.openxmlformats.org/drawingml/2006/main" name="Office 主题">
  <a:themeElements>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fontScheme name="ldy4i51f">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自定义 79">
    <a:dk1>
      <a:srgbClr val="000000"/>
    </a:dk1>
    <a:lt1>
      <a:srgbClr val="FFFFFF"/>
    </a:lt1>
    <a:dk2>
      <a:srgbClr val="44546A"/>
    </a:dk2>
    <a:lt2>
      <a:srgbClr val="E7E6E6"/>
    </a:lt2>
    <a:accent1>
      <a:srgbClr val="802258"/>
    </a:accent1>
    <a:accent2>
      <a:srgbClr val="B48F57"/>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1822</Words>
  <Application>WPS 演示</Application>
  <PresentationFormat>宽屏</PresentationFormat>
  <Paragraphs>210</Paragraphs>
  <Slides>16</Slides>
  <Notes>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16</vt:i4>
      </vt:variant>
    </vt:vector>
  </HeadingPairs>
  <TitlesOfParts>
    <vt:vector size="37" baseType="lpstr">
      <vt:lpstr>Arial</vt:lpstr>
      <vt:lpstr>宋体</vt:lpstr>
      <vt:lpstr>Wingdings</vt:lpstr>
      <vt:lpstr>思源宋体 Heavy</vt:lpstr>
      <vt:lpstr>思源黑体</vt:lpstr>
      <vt:lpstr>华文行楷</vt:lpstr>
      <vt:lpstr>思源黑体 CN Light</vt:lpstr>
      <vt:lpstr>华文隶书</vt:lpstr>
      <vt:lpstr>华文楷体</vt:lpstr>
      <vt:lpstr>思源黑体 CN Bold</vt:lpstr>
      <vt:lpstr>黑体</vt:lpstr>
      <vt:lpstr>思源黑体 CN Medium</vt:lpstr>
      <vt:lpstr>微软雅黑 Light</vt:lpstr>
      <vt:lpstr>楷体</vt:lpstr>
      <vt:lpstr>思源黑体 CN Regular</vt:lpstr>
      <vt:lpstr>微软雅黑</vt:lpstr>
      <vt:lpstr>Arial Unicode MS</vt:lpstr>
      <vt:lpstr>Calibri</vt:lpstr>
      <vt:lpstr>-apple-system</vt:lpstr>
      <vt:lpstr>细等线拼音字体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小鬼谷子</dc:creator>
  <cp:lastModifiedBy>恨丶离别殇~°</cp:lastModifiedBy>
  <cp:revision>17</cp:revision>
  <dcterms:created xsi:type="dcterms:W3CDTF">2023-03-15T05:29:00Z</dcterms:created>
  <dcterms:modified xsi:type="dcterms:W3CDTF">2024-12-24T06:01:44Z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09AAFE9342F24420BF6496B2061A83D9_13</vt:lpwstr>
  </property>
  <property fmtid="{D5CDD505-2E9C-101B-9397-08002B2CF9AE}" pid="3" name="KSOProductBuildVer">
    <vt:lpwstr>2052-12.1.0.19302</vt:lpwstr>
  </property>
</Properties>
</file>